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0" r:id="rId6"/>
    <p:sldId id="275" r:id="rId7"/>
    <p:sldId id="261" r:id="rId8"/>
    <p:sldId id="272" r:id="rId9"/>
    <p:sldId id="262" r:id="rId10"/>
    <p:sldId id="273" r:id="rId11"/>
    <p:sldId id="263" r:id="rId12"/>
    <p:sldId id="264" r:id="rId13"/>
    <p:sldId id="265" r:id="rId14"/>
    <p:sldId id="266" r:id="rId15"/>
    <p:sldId id="292" r:id="rId16"/>
    <p:sldId id="267" r:id="rId17"/>
    <p:sldId id="268" r:id="rId18"/>
    <p:sldId id="269" r:id="rId19"/>
    <p:sldId id="274" r:id="rId20"/>
    <p:sldId id="270" r:id="rId21"/>
    <p:sldId id="271" r:id="rId22"/>
    <p:sldId id="279" r:id="rId23"/>
    <p:sldId id="291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7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176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209E76-B161-0020-854F-D2215C3B407C}" v="241" dt="2025-04-17T16:20:03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orient="horz" pos="1176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44CF-08F5-1B21-5F24-B6480B31D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7D7CF-6D79-69F9-E544-77611318F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606DB-A55E-5439-FC50-97EB4329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AA339-561A-2418-9081-1C463528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31462-6CEB-E293-0C2B-7C60363B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879B-5227-E53C-D669-7A36FF74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0C53D-2F36-4CE4-65DD-1A1486980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4D2EE-ED58-EBAF-0FBC-DCFFD49E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9FDC0-8A8F-3FEC-2229-83D4ABC8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6C25-3E43-E2CE-2027-823E1DFF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9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AF1F16-FAA9-0620-7785-A4CF640F8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9FFAE-5D7A-2B81-84DA-6E99D0213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29EF0-368F-14E7-2DC9-42358358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D5729-FA88-1043-28BD-E77BF877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AA4D3-69B2-85A4-2869-16A71228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7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CF9F-2CF5-1666-4BE6-38EDA0CA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DB324-2DD6-3C50-500B-06F532AAE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0E27-B4C4-BAB5-B0B4-30419727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D245-CC77-E6F2-5716-E1DFF9E0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A9E1E-30BB-E280-EFA2-8C6D5961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2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94F7-A42F-5A42-66D8-F5F87D86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AE0B-DCC5-108E-ED40-EC1FA85DD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EC0C7-1608-5ABD-9338-20BE2698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71B42-22B1-5C27-9FA9-052D0469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3567-0230-6A23-794F-932C186D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9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261F-33AD-2F4A-EC4F-EF26EA81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F903-3A22-DA17-091D-95F33E781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6BB71-6EFE-7D80-6B23-AC28CD8E8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34F26-683D-66C0-34ED-C598BBAC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8802B-CCE0-3B5B-5901-D3114BDF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AC81F-F1B1-785B-3F66-0FF31616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3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743F-AE05-9995-063B-58873688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42DEC-6132-63D6-A74B-9AEC1BDB8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87FAF-7C98-01BA-1433-86E4FE81C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5A8A0-BA8D-FA29-D883-DF5389B04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9C5C4-F563-9A55-8A61-383D7077C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81EEC7-3578-E8B9-CE29-7EABD492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64916-F50E-AB4B-1653-EB94298D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E20F9-B9A8-C7E8-0DB0-E0C3C321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60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CA6C-49C7-FE52-C850-CF6D983E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24C23-9D6E-E02D-044F-4CCB71497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BCFAB-C090-7ECA-AB86-B3CC71DB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F922E-2054-A635-F089-0DBD2523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4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9D30A-1C35-5B3D-577F-A314F57E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61E00-EBC1-A130-73F5-08302CD5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31F3-98C3-CEFD-D1A3-9602463E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89F7-163B-08E0-51C1-CB184A38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30794-21D7-5433-5A4E-202A4B213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5589F-B017-C013-CB1C-8B7BF2EA4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10451-2A4F-6CA3-0C3A-514E0B71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1E3F9-EE24-8543-5AF4-6060123D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24653-55BA-A1E0-A121-1BB0530F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E01E-F361-ED3F-89D2-161878FF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F5922-D34E-D2C1-B3FE-FF5B5615A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B6F75-0703-D38C-5202-7E026B16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3B247-CC35-BD45-C36E-6902BEFC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AD0DD-A0E5-2C7B-009D-FD454CE9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42E9F-B347-464C-03A0-7A3A51CF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1DC75-F0E3-22E6-C4D3-B1E8C410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Equipment Board Number Placement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0965A-2DE6-25AC-C296-7C0A882CB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Clear, consistent board number placement is essential for equipment tracking, inventory, and maintenance </a:t>
            </a:r>
          </a:p>
          <a:p>
            <a:pPr lvl="0"/>
            <a:r>
              <a:rPr lang="en-US"/>
              <a:t>Please review this PowerPoint where you will go over where to put your board numbers on certain equipment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9C848-0D69-CD11-50B9-46AD811A6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D4B567-6092-49ED-804B-97E4660F311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72BC7-3670-BF2D-6FAC-6EB0AFA69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049E8-B172-5593-6BFB-715F345E5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8058F-2FD8-496F-B25F-170369E170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70B21D39-1502-945E-E3BF-F05994C907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52" y="5634766"/>
            <a:ext cx="3585882" cy="1084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5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ricardo.miramontes@lausd.net" TargetMode="External"/><Relationship Id="rId2" Type="http://schemas.openxmlformats.org/officeDocument/2006/relationships/hyperlink" Target="mailto:Jorge.hernandez5@lausd.ne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mailto:albert.gamboa@lausd.n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taurant Equipment Vectors - Download Free High-Quality Vectors from  Freepik | Freepik">
            <a:extLst>
              <a:ext uri="{FF2B5EF4-FFF2-40B4-BE49-F238E27FC236}">
                <a16:creationId xmlns:a16="http://schemas.microsoft.com/office/drawing/2014/main" id="{C4537825-0821-9B35-94BE-7B6AF73F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10F18-DD3C-9E79-063C-31EB4078D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6264" y="506243"/>
            <a:ext cx="5939525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/>
              <a:t>Equipment Board Number Placement Guidelines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2251B-CC59-5D43-A044-B46808DCF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7488" y="2811106"/>
            <a:ext cx="4454644" cy="490758"/>
          </a:xfrm>
        </p:spPr>
        <p:txBody>
          <a:bodyPr>
            <a:noAutofit/>
          </a:bodyPr>
          <a:lstStyle/>
          <a:p>
            <a:r>
              <a:rPr lang="en-US"/>
              <a:t>For Food Service Managers</a:t>
            </a:r>
          </a:p>
        </p:txBody>
      </p:sp>
      <p:pic>
        <p:nvPicPr>
          <p:cNvPr id="5" name="Picture 4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EE50C941-A07F-7573-EE1A-B4FCE85BD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73" y="5846305"/>
            <a:ext cx="4681816" cy="80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7BEC-ED07-C069-EB51-BF31D821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Share Cart</a:t>
            </a:r>
          </a:p>
        </p:txBody>
      </p:sp>
      <p:pic>
        <p:nvPicPr>
          <p:cNvPr id="5" name="Content Placeholder 4" descr="A blue cart with a mirror and white containers&#10;&#10;AI-generated content may be incorrect.">
            <a:extLst>
              <a:ext uri="{FF2B5EF4-FFF2-40B4-BE49-F238E27FC236}">
                <a16:creationId xmlns:a16="http://schemas.microsoft.com/office/drawing/2014/main" id="{7F4427FD-0284-6CE2-19B3-460301F24C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2700" y="1915414"/>
            <a:ext cx="2648155" cy="3530871"/>
          </a:xfrm>
          <a:ln w="28575">
            <a:solidFill>
              <a:schemeClr val="tx1"/>
            </a:solidFill>
          </a:ln>
        </p:spPr>
      </p:pic>
      <p:pic>
        <p:nvPicPr>
          <p:cNvPr id="6" name="Content Placeholder 5" descr="A blue cart with a white container&#10;&#10;AI-generated content may be incorrect.">
            <a:extLst>
              <a:ext uri="{FF2B5EF4-FFF2-40B4-BE49-F238E27FC236}">
                <a16:creationId xmlns:a16="http://schemas.microsoft.com/office/drawing/2014/main" id="{AF2E68C6-36E6-D7A7-B194-97093CD2B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35044" y="1915414"/>
            <a:ext cx="2656713" cy="3539430"/>
          </a:xfr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CBA0A-60B2-2B2B-BDDF-1EBE806A8562}"/>
              </a:ext>
            </a:extLst>
          </p:cNvPr>
          <p:cNvSpPr txBox="1"/>
          <p:nvPr/>
        </p:nvSpPr>
        <p:spPr>
          <a:xfrm>
            <a:off x="1273518" y="1906855"/>
            <a:ext cx="414396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Please place Board # </a:t>
            </a:r>
            <a:r>
              <a:rPr lang="en-US" sz="2800" dirty="0">
                <a:solidFill>
                  <a:srgbClr val="FF0000"/>
                </a:solidFill>
              </a:rPr>
              <a:t>on the side</a:t>
            </a:r>
            <a:r>
              <a:rPr lang="en-US" sz="2800" dirty="0"/>
              <a:t> of the Share Cart where the handle is, as shown in the picture.</a:t>
            </a:r>
          </a:p>
          <a:p>
            <a:pPr marL="285750" indent="-285750">
              <a:buFont typeface="Arial"/>
              <a:buChar char="•"/>
            </a:pP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Don't cover any other stickers on the cart.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34177D-6CD0-CF1E-D450-E2DED485202B}"/>
              </a:ext>
            </a:extLst>
          </p:cNvPr>
          <p:cNvCxnSpPr>
            <a:cxnSpLocks/>
          </p:cNvCxnSpPr>
          <p:nvPr/>
        </p:nvCxnSpPr>
        <p:spPr>
          <a:xfrm>
            <a:off x="6453219" y="3405900"/>
            <a:ext cx="468479" cy="543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EEDB263A-FB56-66BF-4644-591DCCB3C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B719-8E3C-AFD0-3A56-655343D7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Freezers &amp; Refrigerators </a:t>
            </a:r>
          </a:p>
        </p:txBody>
      </p:sp>
      <p:pic>
        <p:nvPicPr>
          <p:cNvPr id="5" name="Content Placeholder 4" descr="A large stainless steel oven&#10;&#10;AI-generated content may be incorrect.">
            <a:extLst>
              <a:ext uri="{FF2B5EF4-FFF2-40B4-BE49-F238E27FC236}">
                <a16:creationId xmlns:a16="http://schemas.microsoft.com/office/drawing/2014/main" id="{1F80D2FB-128A-A01B-CBC6-9198D6CA9E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100" y="1908175"/>
            <a:ext cx="2816652" cy="3782190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D5B98-511D-E1C0-BA19-47073A65C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046" y="187325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Please place Board # on top of the Freezer/Refrigerator, as shown in the picture.</a:t>
            </a:r>
          </a:p>
          <a:p>
            <a:r>
              <a:rPr lang="en-US" dirty="0"/>
              <a:t>These board #'s are not for your walk-in refrigerator/freezer.</a:t>
            </a:r>
          </a:p>
          <a:p>
            <a:r>
              <a:rPr lang="en-US" dirty="0"/>
              <a:t>Use step stool if needed or ask plant manager for help, if needed. 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5" descr="A close up of a metal oven&#10;&#10;AI-generated content may be incorrect.">
            <a:extLst>
              <a:ext uri="{FF2B5EF4-FFF2-40B4-BE49-F238E27FC236}">
                <a16:creationId xmlns:a16="http://schemas.microsoft.com/office/drawing/2014/main" id="{AC7CB46A-D198-8125-C8FB-726D401AF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185" y="1907587"/>
            <a:ext cx="2812815" cy="37723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A34EEB8B-B5C7-4EC9-A384-EBA201E0B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4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4ADB-7EBB-6F73-DECC-091B488F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Cold Merchandiser </a:t>
            </a:r>
          </a:p>
        </p:txBody>
      </p:sp>
      <p:pic>
        <p:nvPicPr>
          <p:cNvPr id="5" name="Content Placeholder 4" descr="A white refrigerator with shelves&#10;&#10;AI-generated content may be incorrect.">
            <a:extLst>
              <a:ext uri="{FF2B5EF4-FFF2-40B4-BE49-F238E27FC236}">
                <a16:creationId xmlns:a16="http://schemas.microsoft.com/office/drawing/2014/main" id="{2F2FF1C1-10C9-50DC-F29D-EDED3F1770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436" y="1689402"/>
            <a:ext cx="1920738" cy="242347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A27D1-820D-3D26-CB2D-45D5419B42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behind the cold merchandiser as shown on the picture.</a:t>
            </a:r>
          </a:p>
          <a:p>
            <a:r>
              <a:rPr lang="en-US" dirty="0"/>
              <a:t>Don't place on the door.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E8AE10DA-073E-6F39-FDAA-3858C2ECC453}"/>
              </a:ext>
            </a:extLst>
          </p:cNvPr>
          <p:cNvSpPr/>
          <p:nvPr/>
        </p:nvSpPr>
        <p:spPr>
          <a:xfrm>
            <a:off x="2423590" y="1827428"/>
            <a:ext cx="790222" cy="190500"/>
          </a:xfrm>
          <a:prstGeom prst="lef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751A8C83-643F-E600-38B1-3C1C30A1F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  <p:pic>
        <p:nvPicPr>
          <p:cNvPr id="3" name="Picture 2" descr="A black and silver refrigerated refrigerator&#10;&#10;AI-generated content may be incorrect.">
            <a:extLst>
              <a:ext uri="{FF2B5EF4-FFF2-40B4-BE49-F238E27FC236}">
                <a16:creationId xmlns:a16="http://schemas.microsoft.com/office/drawing/2014/main" id="{E8F71866-81C8-2AE9-3BE7-0C1A668BF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020" y="3834265"/>
            <a:ext cx="1799054" cy="24971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6CCFF80-EC7D-6317-BACA-87C44AE61A43}"/>
              </a:ext>
            </a:extLst>
          </p:cNvPr>
          <p:cNvSpPr/>
          <p:nvPr/>
        </p:nvSpPr>
        <p:spPr>
          <a:xfrm>
            <a:off x="2843389" y="4113389"/>
            <a:ext cx="1171222" cy="246944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A29C1-71DF-B983-EB29-C877795D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Harvest Stand</a:t>
            </a:r>
          </a:p>
        </p:txBody>
      </p:sp>
      <p:pic>
        <p:nvPicPr>
          <p:cNvPr id="5" name="Content Placeholder 4" descr="A shelf with a banner above it&#10;&#10;AI-generated content may be incorrect.">
            <a:extLst>
              <a:ext uri="{FF2B5EF4-FFF2-40B4-BE49-F238E27FC236}">
                <a16:creationId xmlns:a16="http://schemas.microsoft.com/office/drawing/2014/main" id="{F0D0260B-4CB6-CD77-FD0E-B29F8DFB98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989" y="1952625"/>
            <a:ext cx="2614393" cy="3485857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1A1A9-2D50-8E5A-D016-03FB63DA8D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Place Board # on</a:t>
            </a:r>
            <a:r>
              <a:rPr lang="en-US">
                <a:solidFill>
                  <a:srgbClr val="FF0000"/>
                </a:solidFill>
              </a:rPr>
              <a:t> top on the back bar</a:t>
            </a:r>
            <a:r>
              <a:rPr lang="en-US"/>
              <a:t> on shown on the picture.</a:t>
            </a:r>
          </a:p>
        </p:txBody>
      </p:sp>
      <p:pic>
        <p:nvPicPr>
          <p:cNvPr id="6" name="Picture 5" descr="A sign on a wall&#10;&#10;AI-generated content may be incorrect.">
            <a:extLst>
              <a:ext uri="{FF2B5EF4-FFF2-40B4-BE49-F238E27FC236}">
                <a16:creationId xmlns:a16="http://schemas.microsoft.com/office/drawing/2014/main" id="{00F99C36-8D40-6C14-3E0E-5E1B9193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213" y="1952037"/>
            <a:ext cx="2612907" cy="34713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6CF886C9-52CC-083A-75DF-EF6375B82831}"/>
              </a:ext>
            </a:extLst>
          </p:cNvPr>
          <p:cNvSpPr/>
          <p:nvPr/>
        </p:nvSpPr>
        <p:spPr>
          <a:xfrm>
            <a:off x="1494891" y="2890308"/>
            <a:ext cx="410746" cy="345722"/>
          </a:xfrm>
          <a:prstGeom prst="up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8BCD9EC2-8B0B-BE6C-5A27-4819B0DAC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7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C47A-35D2-BFD4-756B-4F41AD54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Campus Cruiser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9EB4A0-FAE6-8B23-608D-88E61AFC39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5292" y="3703315"/>
            <a:ext cx="3182173" cy="2613613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A72D3-5422-1851-9FA1-0E0CD805E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0281" y="187325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</a:t>
            </a:r>
            <a:r>
              <a:rPr lang="en-US" dirty="0">
                <a:solidFill>
                  <a:srgbClr val="FF0000"/>
                </a:solidFill>
              </a:rPr>
              <a:t>behind</a:t>
            </a:r>
            <a:r>
              <a:rPr lang="en-US" dirty="0"/>
              <a:t> the Campus Cruiser. </a:t>
            </a:r>
          </a:p>
          <a:p>
            <a:r>
              <a:rPr lang="en-US" dirty="0"/>
              <a:t>Place in a </a:t>
            </a:r>
            <a:r>
              <a:rPr lang="en-US" dirty="0">
                <a:solidFill>
                  <a:srgbClr val="FF0000"/>
                </a:solidFill>
              </a:rPr>
              <a:t>clear </a:t>
            </a:r>
            <a:r>
              <a:rPr lang="en-US" dirty="0"/>
              <a:t>area.</a:t>
            </a:r>
          </a:p>
        </p:txBody>
      </p:sp>
      <p:pic>
        <p:nvPicPr>
          <p:cNvPr id="6" name="Picture 5" descr="A sign on a counter&#10;&#10;AI-generated content may be incorrect.">
            <a:extLst>
              <a:ext uri="{FF2B5EF4-FFF2-40B4-BE49-F238E27FC236}">
                <a16:creationId xmlns:a16="http://schemas.microsoft.com/office/drawing/2014/main" id="{B993EE3B-B48D-B6AE-ADC4-FE955D30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76" y="1907882"/>
            <a:ext cx="3219450" cy="18002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8BC40315-C3ED-F400-C685-EBD7EBEB7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21180000">
            <a:off x="4095544" y="4621715"/>
            <a:ext cx="401449" cy="179735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6170DB84-328D-8ED0-ED13-10D522998107}"/>
              </a:ext>
            </a:extLst>
          </p:cNvPr>
          <p:cNvSpPr/>
          <p:nvPr/>
        </p:nvSpPr>
        <p:spPr>
          <a:xfrm>
            <a:off x="4506971" y="4597753"/>
            <a:ext cx="465666" cy="176388"/>
          </a:xfrm>
          <a:prstGeom prst="lef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EDD61-B135-5055-BB2F-8F7A690ADE79}"/>
              </a:ext>
            </a:extLst>
          </p:cNvPr>
          <p:cNvSpPr txBox="1"/>
          <p:nvPr/>
        </p:nvSpPr>
        <p:spPr>
          <a:xfrm>
            <a:off x="4974989" y="4498975"/>
            <a:ext cx="17074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10" name="Picture 9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7DA10D4B-64E9-05D2-25FE-DB4B7B5CF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A2798-FC9F-5D22-403C-35A08CD7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D0C1-1CE7-313E-CA51-5A55C85C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Salad Bar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170DE-9049-FA94-A1EE-A78ECCFD7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695" y="186690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</a:t>
            </a:r>
            <a:r>
              <a:rPr lang="en-US" dirty="0">
                <a:solidFill>
                  <a:srgbClr val="FF0000"/>
                </a:solidFill>
              </a:rPr>
              <a:t>on the side</a:t>
            </a:r>
            <a:r>
              <a:rPr lang="en-US" dirty="0"/>
              <a:t> of the Campus Cruiser. </a:t>
            </a:r>
          </a:p>
          <a:p>
            <a:r>
              <a:rPr lang="en-US" dirty="0"/>
              <a:t>Place in a </a:t>
            </a:r>
            <a:r>
              <a:rPr lang="en-US" dirty="0">
                <a:solidFill>
                  <a:srgbClr val="FF0000"/>
                </a:solidFill>
              </a:rPr>
              <a:t>clear </a:t>
            </a:r>
            <a:r>
              <a:rPr lang="en-US" dirty="0"/>
              <a:t>area.</a:t>
            </a:r>
          </a:p>
        </p:txBody>
      </p:sp>
      <p:pic>
        <p:nvPicPr>
          <p:cNvPr id="10" name="Picture 9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BEBDB6BE-3BEC-5470-1654-40BB2C180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F7D40-768F-29F5-5526-9E6826BA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490" y="1690688"/>
            <a:ext cx="3876455" cy="3849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16658220-5316-FDB6-6881-0B3896394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flipV="1">
            <a:off x="7785021" y="2191781"/>
            <a:ext cx="231299" cy="104016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B095C7F1-4740-2EE8-FE64-7F7948FB87B8}"/>
              </a:ext>
            </a:extLst>
          </p:cNvPr>
          <p:cNvSpPr/>
          <p:nvPr/>
        </p:nvSpPr>
        <p:spPr>
          <a:xfrm>
            <a:off x="7768891" y="1719912"/>
            <a:ext cx="272508" cy="438672"/>
          </a:xfrm>
          <a:prstGeom prst="down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07C622-5ADD-1844-4963-58C75D95F233}"/>
              </a:ext>
            </a:extLst>
          </p:cNvPr>
          <p:cNvSpPr txBox="1"/>
          <p:nvPr/>
        </p:nvSpPr>
        <p:spPr>
          <a:xfrm>
            <a:off x="7270390" y="1352135"/>
            <a:ext cx="13957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</p:spTree>
    <p:extLst>
      <p:ext uri="{BB962C8B-B14F-4D97-AF65-F5344CB8AC3E}">
        <p14:creationId xmlns:p14="http://schemas.microsoft.com/office/powerpoint/2010/main" val="847802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4744-EB3A-B171-BD3B-64F82AC2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Hot Merchandiser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359973-8580-6A69-B4CC-868E558294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368" t="9365" r="193" b="42851"/>
          <a:stretch/>
        </p:blipFill>
        <p:spPr>
          <a:xfrm>
            <a:off x="479955" y="1543008"/>
            <a:ext cx="3953669" cy="2079239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06294-3017-6654-DBFE-D662574743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</a:t>
            </a:r>
            <a:r>
              <a:rPr lang="en-US" dirty="0">
                <a:solidFill>
                  <a:srgbClr val="FF0000"/>
                </a:solidFill>
              </a:rPr>
              <a:t>behind </a:t>
            </a:r>
            <a:r>
              <a:rPr lang="en-US" dirty="0"/>
              <a:t>the Hot Merchandiser </a:t>
            </a:r>
            <a:r>
              <a:rPr lang="en-US" dirty="0">
                <a:solidFill>
                  <a:srgbClr val="FF0000"/>
                </a:solidFill>
              </a:rPr>
              <a:t>on the bottom </a:t>
            </a:r>
            <a:r>
              <a:rPr lang="en-US" dirty="0"/>
              <a:t>as shown in the picture </a:t>
            </a:r>
          </a:p>
          <a:p>
            <a:r>
              <a:rPr lang="en-US" dirty="0"/>
              <a:t>Please have the unit </a:t>
            </a:r>
            <a:r>
              <a:rPr lang="en-US" dirty="0">
                <a:solidFill>
                  <a:srgbClr val="FF0000"/>
                </a:solidFill>
              </a:rPr>
              <a:t>turned off</a:t>
            </a:r>
            <a:r>
              <a:rPr lang="en-US" dirty="0"/>
              <a:t> before placing Board #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543F9996-7A3F-30C2-4569-4A936BE93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1031900" y="3152989"/>
            <a:ext cx="401449" cy="179735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69457430-574A-844B-188A-586FB94DAC3D}"/>
              </a:ext>
            </a:extLst>
          </p:cNvPr>
          <p:cNvSpPr/>
          <p:nvPr/>
        </p:nvSpPr>
        <p:spPr>
          <a:xfrm>
            <a:off x="1057294" y="3378980"/>
            <a:ext cx="352777" cy="881944"/>
          </a:xfrm>
          <a:prstGeom prst="up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0D7C6-FBE5-9A0E-09FA-9FB82C4B340A}"/>
              </a:ext>
            </a:extLst>
          </p:cNvPr>
          <p:cNvSpPr txBox="1"/>
          <p:nvPr/>
        </p:nvSpPr>
        <p:spPr>
          <a:xfrm>
            <a:off x="479160" y="4259019"/>
            <a:ext cx="16721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6" name="Picture 5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D8730484-9D7A-98C1-C0B8-3AF97AFC6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  <p:pic>
        <p:nvPicPr>
          <p:cNvPr id="3" name="Picture 2" descr="A display case with shelves&#10;&#10;AI-generated content may be incorrect.">
            <a:extLst>
              <a:ext uri="{FF2B5EF4-FFF2-40B4-BE49-F238E27FC236}">
                <a16:creationId xmlns:a16="http://schemas.microsoft.com/office/drawing/2014/main" id="{CA30142F-8B47-99F3-4817-651B530C4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624" y="4002526"/>
            <a:ext cx="1787507" cy="2419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display case with glass doors&#10;&#10;AI-generated content may be incorrect.">
            <a:extLst>
              <a:ext uri="{FF2B5EF4-FFF2-40B4-BE49-F238E27FC236}">
                <a16:creationId xmlns:a16="http://schemas.microsoft.com/office/drawing/2014/main" id="{8C33A532-854D-0ED1-2671-D2C477D6C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481" y="4628504"/>
            <a:ext cx="2144889" cy="214006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C1BB93D-8115-09C0-84F3-97CA9AADF78A}"/>
              </a:ext>
            </a:extLst>
          </p:cNvPr>
          <p:cNvSpPr/>
          <p:nvPr/>
        </p:nvSpPr>
        <p:spPr>
          <a:xfrm>
            <a:off x="1622776" y="6145387"/>
            <a:ext cx="1055981" cy="155223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877D35DB-E5AF-9F58-C554-8A930C01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-240000">
            <a:off x="2659381" y="6153952"/>
            <a:ext cx="293264" cy="903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6934C5-EE0C-524B-B577-B8C3D117E7DA}"/>
              </a:ext>
            </a:extLst>
          </p:cNvPr>
          <p:cNvSpPr txBox="1"/>
          <p:nvPr/>
        </p:nvSpPr>
        <p:spPr>
          <a:xfrm>
            <a:off x="282222" y="6037204"/>
            <a:ext cx="13429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</p:spTree>
    <p:extLst>
      <p:ext uri="{BB962C8B-B14F-4D97-AF65-F5344CB8AC3E}">
        <p14:creationId xmlns:p14="http://schemas.microsoft.com/office/powerpoint/2010/main" val="13892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8A9F-69D9-3923-0DFB-B0F69D8A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Mixers</a:t>
            </a:r>
          </a:p>
        </p:txBody>
      </p:sp>
      <p:pic>
        <p:nvPicPr>
          <p:cNvPr id="5" name="Content Placeholder 4" descr="A machine with a bowl in it&#10;&#10;AI-generated content may be incorrect.">
            <a:extLst>
              <a:ext uri="{FF2B5EF4-FFF2-40B4-BE49-F238E27FC236}">
                <a16:creationId xmlns:a16="http://schemas.microsoft.com/office/drawing/2014/main" id="{6BD0E264-E963-B278-48FB-134E12D127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98952" y="1825624"/>
            <a:ext cx="2463874" cy="3405894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E57A2-2141-F67D-83C3-3802458601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Place Board # on the </a:t>
            </a:r>
            <a:r>
              <a:rPr lang="en-US">
                <a:solidFill>
                  <a:srgbClr val="FF0000"/>
                </a:solidFill>
              </a:rPr>
              <a:t>side</a:t>
            </a:r>
            <a:r>
              <a:rPr lang="en-US"/>
              <a:t> of the mixer as shown in the picture.</a:t>
            </a:r>
          </a:p>
          <a:p>
            <a:r>
              <a:rPr lang="en-US"/>
              <a:t>Please make sure the mixer is </a:t>
            </a:r>
            <a:r>
              <a:rPr lang="en-US">
                <a:solidFill>
                  <a:srgbClr val="FF0000"/>
                </a:solidFill>
              </a:rPr>
              <a:t>off</a:t>
            </a:r>
            <a:r>
              <a:rPr lang="en-US"/>
              <a:t> before placing Board #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19FA78EB-ECB3-C081-B793-FFAD5933A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  <p:pic>
        <p:nvPicPr>
          <p:cNvPr id="6" name="Picture 5" descr="A machine with a bowl in the middle&#10;&#10;AI-generated content may be incorrect.">
            <a:extLst>
              <a:ext uri="{FF2B5EF4-FFF2-40B4-BE49-F238E27FC236}">
                <a16:creationId xmlns:a16="http://schemas.microsoft.com/office/drawing/2014/main" id="{65CBAFB3-9E6B-527F-A1E7-C46769A00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27" y="1826626"/>
            <a:ext cx="2071982" cy="34023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2584AB18-0F4A-67A6-2E60-DAA830258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1501516" y="3245528"/>
            <a:ext cx="218008" cy="9977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E82E0DD-8625-654E-D830-B3426164A037}"/>
              </a:ext>
            </a:extLst>
          </p:cNvPr>
          <p:cNvSpPr/>
          <p:nvPr/>
        </p:nvSpPr>
        <p:spPr>
          <a:xfrm>
            <a:off x="429158" y="3205574"/>
            <a:ext cx="1001888" cy="176388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3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C622-DDC9-F8C4-DA22-487A25AA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Vollrath Food Processor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FFB4C-364C-532D-BF14-DEA91F7086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</a:t>
            </a:r>
            <a:r>
              <a:rPr lang="en-US" dirty="0">
                <a:solidFill>
                  <a:srgbClr val="FF0000"/>
                </a:solidFill>
              </a:rPr>
              <a:t>underneath</a:t>
            </a:r>
            <a:r>
              <a:rPr lang="en-US" dirty="0"/>
              <a:t> the Vollrath.</a:t>
            </a:r>
          </a:p>
          <a:p>
            <a:r>
              <a:rPr lang="en-US" dirty="0"/>
              <a:t>Please don't cover any information underneath. Place in </a:t>
            </a:r>
            <a:r>
              <a:rPr lang="en-US" dirty="0">
                <a:solidFill>
                  <a:srgbClr val="FF0000"/>
                </a:solidFill>
              </a:rPr>
              <a:t>clear</a:t>
            </a:r>
            <a:r>
              <a:rPr lang="en-US" dirty="0"/>
              <a:t> area.</a:t>
            </a:r>
          </a:p>
          <a:p>
            <a:r>
              <a:rPr lang="en-US" dirty="0"/>
              <a:t>Don't have any blades inserted in unit when doing this.</a:t>
            </a:r>
          </a:p>
          <a:p>
            <a:r>
              <a:rPr lang="en-US" b="1" dirty="0" err="1">
                <a:solidFill>
                  <a:schemeClr val="accent5">
                    <a:lumMod val="76000"/>
                  </a:schemeClr>
                </a:solidFill>
              </a:rPr>
              <a:t>Sunkists</a:t>
            </a:r>
            <a:r>
              <a:rPr lang="en-US" dirty="0">
                <a:solidFill>
                  <a:schemeClr val="accent5">
                    <a:lumMod val="76000"/>
                  </a:schemeClr>
                </a:solidFill>
              </a:rPr>
              <a:t> will not have Board #'s</a:t>
            </a:r>
          </a:p>
        </p:txBody>
      </p:sp>
      <p:pic>
        <p:nvPicPr>
          <p:cNvPr id="8" name="Content Placeholder 7" descr="A metal frame on a table&#10;&#10;AI-generated content may be incorrect.">
            <a:extLst>
              <a:ext uri="{FF2B5EF4-FFF2-40B4-BE49-F238E27FC236}">
                <a16:creationId xmlns:a16="http://schemas.microsoft.com/office/drawing/2014/main" id="{86562C01-F032-088C-C5B9-997681BDEE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8573" y="1825352"/>
            <a:ext cx="1955164" cy="2714450"/>
          </a:xfrm>
          <a:ln w="28575">
            <a:solidFill>
              <a:schemeClr val="tx1"/>
            </a:solidFill>
          </a:ln>
        </p:spPr>
      </p:pic>
      <p:pic>
        <p:nvPicPr>
          <p:cNvPr id="9" name="Picture 8" descr="A metal chair with wheels&#10;&#10;AI-generated content may be incorrect.">
            <a:extLst>
              <a:ext uri="{FF2B5EF4-FFF2-40B4-BE49-F238E27FC236}">
                <a16:creationId xmlns:a16="http://schemas.microsoft.com/office/drawing/2014/main" id="{2D57783A-9CCE-561C-198C-8EEF8AFB9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13" y="1820607"/>
            <a:ext cx="2040864" cy="2718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49D34411-D86A-8F4D-6977-69B0D385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  <p:pic>
        <p:nvPicPr>
          <p:cNvPr id="5" name="Picture 4" descr="A white device with a blue label&#10;&#10;AI-generated content may be incorrect.">
            <a:extLst>
              <a:ext uri="{FF2B5EF4-FFF2-40B4-BE49-F238E27FC236}">
                <a16:creationId xmlns:a16="http://schemas.microsoft.com/office/drawing/2014/main" id="{5148E09F-22CF-054D-6F0B-A6D6F2418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485" y="4865171"/>
            <a:ext cx="1628775" cy="16287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00DCC8E-CA9A-5DD3-B802-D3B2BCE5B153}"/>
              </a:ext>
            </a:extLst>
          </p:cNvPr>
          <p:cNvSpPr/>
          <p:nvPr/>
        </p:nvSpPr>
        <p:spPr>
          <a:xfrm>
            <a:off x="4404431" y="5190917"/>
            <a:ext cx="988175" cy="151100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6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B242-AB89-A999-371E-237036C3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Food </a:t>
            </a:r>
            <a:r>
              <a:rPr lang="en-US" err="1"/>
              <a:t>Sectionizer</a:t>
            </a:r>
            <a:r>
              <a:rPr lang="en-US"/>
              <a:t> </a:t>
            </a:r>
          </a:p>
        </p:txBody>
      </p:sp>
      <p:pic>
        <p:nvPicPr>
          <p:cNvPr id="5" name="Content Placeholder 4" descr="A black machine on a metal surface&#10;&#10;AI-generated content may be incorrect.">
            <a:extLst>
              <a:ext uri="{FF2B5EF4-FFF2-40B4-BE49-F238E27FC236}">
                <a16:creationId xmlns:a16="http://schemas.microsoft.com/office/drawing/2014/main" id="{E90D4936-2EC3-3281-BDEA-9E9CF2ACF7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8386" y="1884800"/>
            <a:ext cx="1610043" cy="2210388"/>
          </a:xfrm>
          <a:ln w="28575">
            <a:solidFill>
              <a:schemeClr val="tx1"/>
            </a:solidFill>
          </a:ln>
        </p:spPr>
      </p:pic>
      <p:pic>
        <p:nvPicPr>
          <p:cNvPr id="6" name="Content Placeholder 5" descr="A silver and black machine&#10;&#10;AI-generated content may be incorrect.">
            <a:extLst>
              <a:ext uri="{FF2B5EF4-FFF2-40B4-BE49-F238E27FC236}">
                <a16:creationId xmlns:a16="http://schemas.microsoft.com/office/drawing/2014/main" id="{A935F483-9EC7-979F-0631-2D5DDDF240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19293" y="1885348"/>
            <a:ext cx="1684483" cy="2210390"/>
          </a:xfr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0295B-FE81-368A-C0CA-E087C8CB1470}"/>
              </a:ext>
            </a:extLst>
          </p:cNvPr>
          <p:cNvSpPr txBox="1"/>
          <p:nvPr/>
        </p:nvSpPr>
        <p:spPr>
          <a:xfrm>
            <a:off x="6455833" y="1954389"/>
            <a:ext cx="438855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Place Board # on the </a:t>
            </a:r>
            <a:r>
              <a:rPr lang="en-US" dirty="0">
                <a:solidFill>
                  <a:srgbClr val="FF0000"/>
                </a:solidFill>
              </a:rPr>
              <a:t>side</a:t>
            </a:r>
            <a:r>
              <a:rPr lang="en-US" dirty="0"/>
              <a:t> of the Food </a:t>
            </a:r>
            <a:r>
              <a:rPr lang="en-US" dirty="0" err="1"/>
              <a:t>Sectionzer</a:t>
            </a:r>
            <a:r>
              <a:rPr lang="en-US" dirty="0"/>
              <a:t>, as shown in the picture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Make sure unit is </a:t>
            </a:r>
            <a:r>
              <a:rPr lang="en-US" dirty="0">
                <a:solidFill>
                  <a:srgbClr val="FF0000"/>
                </a:solidFill>
              </a:rPr>
              <a:t>unplugged </a:t>
            </a:r>
            <a:r>
              <a:rPr lang="en-US" dirty="0"/>
              <a:t>when placing Board #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Make sure it is in a </a:t>
            </a:r>
            <a:r>
              <a:rPr lang="en-US" dirty="0">
                <a:solidFill>
                  <a:srgbClr val="FF0000"/>
                </a:solidFill>
              </a:rPr>
              <a:t>clear</a:t>
            </a:r>
            <a:r>
              <a:rPr lang="en-US" dirty="0"/>
              <a:t> area and not covering any information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E27E41A0-4C27-8585-4E8E-9FC3EF6E9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  <p:pic>
        <p:nvPicPr>
          <p:cNvPr id="4" name="Picture 3" descr="A machine on a table&#10;&#10;AI-generated content may be incorrect.">
            <a:extLst>
              <a:ext uri="{FF2B5EF4-FFF2-40B4-BE49-F238E27FC236}">
                <a16:creationId xmlns:a16="http://schemas.microsoft.com/office/drawing/2014/main" id="{4C6D41FE-9A32-A76D-B3D4-2067E48ED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10" y="4130971"/>
            <a:ext cx="1900349" cy="21973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9042D3DF-ED1D-B166-7296-C3FF8FB569D2}"/>
              </a:ext>
            </a:extLst>
          </p:cNvPr>
          <p:cNvSpPr/>
          <p:nvPr/>
        </p:nvSpPr>
        <p:spPr>
          <a:xfrm>
            <a:off x="1869934" y="5161932"/>
            <a:ext cx="1143207" cy="3057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B25EA-2B0E-AAB8-451C-2B98B4D39143}"/>
              </a:ext>
            </a:extLst>
          </p:cNvPr>
          <p:cNvSpPr txBox="1"/>
          <p:nvPr/>
        </p:nvSpPr>
        <p:spPr>
          <a:xfrm>
            <a:off x="3048572" y="5128692"/>
            <a:ext cx="1887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</p:spTree>
    <p:extLst>
      <p:ext uri="{BB962C8B-B14F-4D97-AF65-F5344CB8AC3E}">
        <p14:creationId xmlns:p14="http://schemas.microsoft.com/office/powerpoint/2010/main" val="338593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8348-1981-CC06-4950-E8D23380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Brief Description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0989-23FC-DDE5-4E2D-4CD06EF53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presentation provides clear guidance on where to place board numbers on various types of food service equipment.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Over the next few slides, you’ll see:</a:t>
            </a:r>
          </a:p>
          <a:p>
            <a:pPr>
              <a:buFontTx/>
              <a:buChar char="-"/>
            </a:pPr>
            <a:r>
              <a:rPr lang="en-US"/>
              <a:t>Examples of correct board number placement</a:t>
            </a:r>
          </a:p>
          <a:p>
            <a:pPr>
              <a:buFontTx/>
              <a:buChar char="-"/>
            </a:pPr>
            <a:r>
              <a:rPr lang="en-US"/>
              <a:t>Best practices for visibility and durability</a:t>
            </a:r>
          </a:p>
          <a:p>
            <a:pPr>
              <a:buFontTx/>
              <a:buChar char="-"/>
            </a:pPr>
            <a:r>
              <a:rPr lang="en-US"/>
              <a:t>Equipment-specific instructions (e.g., mixers, warmers, slicers)</a:t>
            </a:r>
          </a:p>
        </p:txBody>
      </p:sp>
      <p:pic>
        <p:nvPicPr>
          <p:cNvPr id="5" name="Picture 4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13A565C3-ABEA-71F5-A7EF-8408C7C7D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254A-A184-AE3E-7D2B-259F5689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Knife Sharpener </a:t>
            </a:r>
          </a:p>
        </p:txBody>
      </p:sp>
      <p:pic>
        <p:nvPicPr>
          <p:cNvPr id="5" name="Content Placeholder 4" descr="A silver and blue knife sharpener on a white table&#10;&#10;AI-generated content may be incorrect.">
            <a:extLst>
              <a:ext uri="{FF2B5EF4-FFF2-40B4-BE49-F238E27FC236}">
                <a16:creationId xmlns:a16="http://schemas.microsoft.com/office/drawing/2014/main" id="{2D017795-1B6B-8EF4-DD06-15AA8BE6B7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289" r="144" b="46054"/>
          <a:stretch/>
        </p:blipFill>
        <p:spPr>
          <a:xfrm>
            <a:off x="6096000" y="1866900"/>
            <a:ext cx="3131809" cy="2248552"/>
          </a:xfrm>
          <a:ln w="1905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5C60F-936C-2407-DE8B-469DAB020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66900"/>
            <a:ext cx="4546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Place Board # on the</a:t>
            </a:r>
            <a:r>
              <a:rPr lang="en-US" sz="2400" dirty="0">
                <a:solidFill>
                  <a:srgbClr val="FF0000"/>
                </a:solidFill>
              </a:rPr>
              <a:t> right side</a:t>
            </a:r>
            <a:r>
              <a:rPr lang="en-US" sz="2400" dirty="0"/>
              <a:t> of the knife sharpener, as shown in the picture.</a:t>
            </a:r>
          </a:p>
          <a:p>
            <a:r>
              <a:rPr lang="en-US" sz="2400" dirty="0"/>
              <a:t>Make sure knife sharpener is </a:t>
            </a:r>
            <a:r>
              <a:rPr lang="en-US" sz="2400" dirty="0">
                <a:solidFill>
                  <a:srgbClr val="FF0000"/>
                </a:solidFill>
              </a:rPr>
              <a:t>unplugged</a:t>
            </a:r>
            <a:r>
              <a:rPr lang="en-US" sz="2400" dirty="0"/>
              <a:t> before placing board #.</a:t>
            </a:r>
          </a:p>
        </p:txBody>
      </p:sp>
      <p:pic>
        <p:nvPicPr>
          <p:cNvPr id="6" name="Picture 5" descr="A metal box with a blue label&#10;&#10;AI-generated content may be incorrect.">
            <a:extLst>
              <a:ext uri="{FF2B5EF4-FFF2-40B4-BE49-F238E27FC236}">
                <a16:creationId xmlns:a16="http://schemas.microsoft.com/office/drawing/2014/main" id="{EFDE1B50-5BCB-5DA8-5DC0-BCB1C7458F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0" t="3237" r="291" b="33213"/>
          <a:stretch/>
        </p:blipFill>
        <p:spPr>
          <a:xfrm>
            <a:off x="9252632" y="1876426"/>
            <a:ext cx="2754708" cy="22342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86146F43-847A-1F3A-2C5F-99BDE12C6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039D-BC08-0407-6EA3-D63E5F95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Immersion Blenders</a:t>
            </a:r>
          </a:p>
        </p:txBody>
      </p:sp>
      <p:pic>
        <p:nvPicPr>
          <p:cNvPr id="5" name="Content Placeholder 4" descr="A person holding a hand held blender&#10;&#10;AI-generated content may be incorrect.">
            <a:extLst>
              <a:ext uri="{FF2B5EF4-FFF2-40B4-BE49-F238E27FC236}">
                <a16:creationId xmlns:a16="http://schemas.microsoft.com/office/drawing/2014/main" id="{0B16B5A6-8723-EBD2-4A4E-C783D7D06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5249" y="1900403"/>
            <a:ext cx="2614394" cy="3062525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DE867-8156-2C36-C742-9C571E682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07" y="1887539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as shown in the picture.</a:t>
            </a:r>
          </a:p>
          <a:p>
            <a:r>
              <a:rPr lang="en-US" dirty="0"/>
              <a:t>Place in </a:t>
            </a:r>
            <a:r>
              <a:rPr lang="en-US" dirty="0">
                <a:solidFill>
                  <a:srgbClr val="FF0000"/>
                </a:solidFill>
              </a:rPr>
              <a:t>clear</a:t>
            </a:r>
            <a:r>
              <a:rPr lang="en-US" dirty="0"/>
              <a:t> area. </a:t>
            </a:r>
          </a:p>
          <a:p>
            <a:r>
              <a:rPr lang="en-US" dirty="0"/>
              <a:t>Make sure unit is </a:t>
            </a:r>
            <a:r>
              <a:rPr lang="en-US" dirty="0">
                <a:solidFill>
                  <a:srgbClr val="FF0000"/>
                </a:solidFill>
              </a:rPr>
              <a:t>unplugged </a:t>
            </a:r>
            <a:r>
              <a:rPr lang="en-US" dirty="0"/>
              <a:t>before placing the Board #.</a:t>
            </a:r>
          </a:p>
        </p:txBody>
      </p:sp>
      <p:pic>
        <p:nvPicPr>
          <p:cNvPr id="6" name="Picture 5" descr="A grey machine on a metal surface&#10;&#10;AI-generated content may be incorrect.">
            <a:extLst>
              <a:ext uri="{FF2B5EF4-FFF2-40B4-BE49-F238E27FC236}">
                <a16:creationId xmlns:a16="http://schemas.microsoft.com/office/drawing/2014/main" id="{11B8D9FE-1DF4-D14F-A9E3-EBF5CC252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91" y="1899759"/>
            <a:ext cx="2629372" cy="30574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CC87AD5D-9011-2FAE-3998-D16456FC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1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FABF-D636-5CFD-5280-F1414999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AccuTemp Steamer</a:t>
            </a:r>
          </a:p>
        </p:txBody>
      </p:sp>
      <p:pic>
        <p:nvPicPr>
          <p:cNvPr id="5" name="Content Placeholder 4" descr="A large stainless steel machine&#10;&#10;AI-generated content may be incorrect.">
            <a:extLst>
              <a:ext uri="{FF2B5EF4-FFF2-40B4-BE49-F238E27FC236}">
                <a16:creationId xmlns:a16="http://schemas.microsoft.com/office/drawing/2014/main" id="{8B822B54-E0CC-98DD-F6D3-2DD1589308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0614" y="1895926"/>
            <a:ext cx="2400738" cy="435133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E9415-90DC-4ED8-5E30-216BD0853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5522" y="188278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</a:t>
            </a:r>
            <a:r>
              <a:rPr lang="en-US" dirty="0">
                <a:solidFill>
                  <a:srgbClr val="FF0000"/>
                </a:solidFill>
              </a:rPr>
              <a:t>on the side</a:t>
            </a:r>
            <a:r>
              <a:rPr lang="en-US" dirty="0"/>
              <a:t> of the steamer, as shown in the picture.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87B1433-B0D9-77F4-8978-3D162A73ACC3}"/>
              </a:ext>
            </a:extLst>
          </p:cNvPr>
          <p:cNvSpPr/>
          <p:nvPr/>
        </p:nvSpPr>
        <p:spPr>
          <a:xfrm>
            <a:off x="1864944" y="2401879"/>
            <a:ext cx="1382889" cy="176389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9D606F28-A6E6-D792-7C06-3BC2BBBFD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3248217" y="2441555"/>
            <a:ext cx="232119" cy="1044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633000-09DB-FD76-AE11-3A31B7A8426B}"/>
              </a:ext>
            </a:extLst>
          </p:cNvPr>
          <p:cNvSpPr txBox="1"/>
          <p:nvPr/>
        </p:nvSpPr>
        <p:spPr>
          <a:xfrm>
            <a:off x="578718" y="2309408"/>
            <a:ext cx="13828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B5A78669-3EA9-BF3E-0A30-24172554F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2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92EC-DBAF-9235-7FD7-D043C5FB9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Steamers</a:t>
            </a:r>
          </a:p>
        </p:txBody>
      </p:sp>
      <p:pic>
        <p:nvPicPr>
          <p:cNvPr id="5" name="Content Placeholder 4" descr="A large metal oven with black handles&#10;&#10;AI-generated content may be incorrect.">
            <a:extLst>
              <a:ext uri="{FF2B5EF4-FFF2-40B4-BE49-F238E27FC236}">
                <a16:creationId xmlns:a16="http://schemas.microsoft.com/office/drawing/2014/main" id="{D4296206-DB70-7C6E-19D2-66017AA309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80557" y="1891759"/>
            <a:ext cx="2417735" cy="3365863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4BE4A-FCF9-8EE6-8945-B6E415CB1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465" y="1891759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Depending on the steamer you have please place the board # correctly as shown on the pictures.</a:t>
            </a:r>
          </a:p>
          <a:p>
            <a:r>
              <a:rPr lang="en-US" dirty="0"/>
              <a:t>Please make sure steamers are </a:t>
            </a:r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 when doing this. </a:t>
            </a:r>
          </a:p>
        </p:txBody>
      </p:sp>
      <p:pic>
        <p:nvPicPr>
          <p:cNvPr id="7" name="Picture 6" descr="A large oven with drawers&#10;&#10;AI-generated content may be incorrect.">
            <a:extLst>
              <a:ext uri="{FF2B5EF4-FFF2-40B4-BE49-F238E27FC236}">
                <a16:creationId xmlns:a16="http://schemas.microsoft.com/office/drawing/2014/main" id="{1A8D11A6-B614-3638-C1D9-294020C0E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39" y="1891759"/>
            <a:ext cx="2486723" cy="3365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AB0D6161-B724-118D-D4CD-D349FED316CF}"/>
              </a:ext>
            </a:extLst>
          </p:cNvPr>
          <p:cNvSpPr/>
          <p:nvPr/>
        </p:nvSpPr>
        <p:spPr>
          <a:xfrm rot="-1140000">
            <a:off x="10867464" y="3343133"/>
            <a:ext cx="616378" cy="2697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C7BEBF4-8859-AD99-3F90-EE0AE8A9CBCA}"/>
              </a:ext>
            </a:extLst>
          </p:cNvPr>
          <p:cNvSpPr/>
          <p:nvPr/>
        </p:nvSpPr>
        <p:spPr>
          <a:xfrm>
            <a:off x="7633239" y="1731198"/>
            <a:ext cx="261303" cy="59446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BA04B-9C01-EBFE-491F-597EEF60BBA1}"/>
              </a:ext>
            </a:extLst>
          </p:cNvPr>
          <p:cNvSpPr txBox="1"/>
          <p:nvPr/>
        </p:nvSpPr>
        <p:spPr>
          <a:xfrm rot="20469135">
            <a:off x="11419922" y="2891582"/>
            <a:ext cx="8646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D88B9-20DE-22B6-AA8A-A129BF1292A4}"/>
              </a:ext>
            </a:extLst>
          </p:cNvPr>
          <p:cNvSpPr txBox="1"/>
          <p:nvPr/>
        </p:nvSpPr>
        <p:spPr>
          <a:xfrm>
            <a:off x="7119320" y="1340599"/>
            <a:ext cx="1364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727E3DAE-A8ED-029C-9885-C86B7FCB2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03F1-19CA-65C6-7A58-BB577C03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Bun Pan Racks – Full Size and Enclosed</a:t>
            </a:r>
          </a:p>
        </p:txBody>
      </p:sp>
      <p:pic>
        <p:nvPicPr>
          <p:cNvPr id="5" name="Content Placeholder 4" descr="A metal rack in a kitchen&#10;&#10;AI-generated content may be incorrect.">
            <a:extLst>
              <a:ext uri="{FF2B5EF4-FFF2-40B4-BE49-F238E27FC236}">
                <a16:creationId xmlns:a16="http://schemas.microsoft.com/office/drawing/2014/main" id="{E38056D5-0342-EA05-D87A-A604176BF9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8912" y="1897069"/>
            <a:ext cx="2472553" cy="4347082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FC248-4D65-8CBD-8C59-2D1F7B292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048" y="189230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</a:t>
            </a:r>
            <a:r>
              <a:rPr lang="en-US" dirty="0">
                <a:solidFill>
                  <a:srgbClr val="FF0000"/>
                </a:solidFill>
              </a:rPr>
              <a:t>on top of rack on the side</a:t>
            </a:r>
            <a:r>
              <a:rPr lang="en-US" dirty="0"/>
              <a:t> as shown in the picture for the </a:t>
            </a:r>
            <a:r>
              <a:rPr lang="en-US" dirty="0">
                <a:solidFill>
                  <a:srgbClr val="FF0000"/>
                </a:solidFill>
              </a:rPr>
              <a:t>Full-Size Rack</a:t>
            </a:r>
          </a:p>
          <a:p>
            <a:r>
              <a:rPr lang="en-US" dirty="0"/>
              <a:t>Place Board # on </a:t>
            </a:r>
            <a:r>
              <a:rPr lang="en-US" dirty="0">
                <a:solidFill>
                  <a:srgbClr val="FF0000"/>
                </a:solidFill>
              </a:rPr>
              <a:t>top,</a:t>
            </a:r>
            <a:r>
              <a:rPr lang="en-US" dirty="0"/>
              <a:t> in front of the </a:t>
            </a:r>
            <a:r>
              <a:rPr lang="en-US" dirty="0">
                <a:solidFill>
                  <a:srgbClr val="FF0000"/>
                </a:solidFill>
              </a:rPr>
              <a:t>Enclosed Rack,</a:t>
            </a:r>
            <a:r>
              <a:rPr lang="en-US" dirty="0"/>
              <a:t> as shown in the picture</a:t>
            </a:r>
          </a:p>
          <a:p>
            <a:r>
              <a:rPr lang="en-US" b="1" dirty="0">
                <a:solidFill>
                  <a:schemeClr val="accent5">
                    <a:lumMod val="76000"/>
                  </a:schemeClr>
                </a:solidFill>
              </a:rPr>
              <a:t>Board #'s are only for the new racks you will be receiving starting May 2025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28B2C7A5-0FE0-888B-E8C8-FE7CF58F3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flipV="1">
            <a:off x="2186251" y="2309930"/>
            <a:ext cx="188212" cy="44965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95CC7F81-431C-4658-7593-266DFC2D90BD}"/>
              </a:ext>
            </a:extLst>
          </p:cNvPr>
          <p:cNvSpPr/>
          <p:nvPr/>
        </p:nvSpPr>
        <p:spPr>
          <a:xfrm>
            <a:off x="2441140" y="2255749"/>
            <a:ext cx="939452" cy="148166"/>
          </a:xfrm>
          <a:prstGeom prst="lef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3CC55-48FF-E10A-29B1-6682B9205D1F}"/>
              </a:ext>
            </a:extLst>
          </p:cNvPr>
          <p:cNvSpPr txBox="1"/>
          <p:nvPr/>
        </p:nvSpPr>
        <p:spPr>
          <a:xfrm>
            <a:off x="3405899" y="2145777"/>
            <a:ext cx="17003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12" name="Picture 11" descr="A metal cart with open doors&#10;&#10;AI-generated content may be incorrect.">
            <a:extLst>
              <a:ext uri="{FF2B5EF4-FFF2-40B4-BE49-F238E27FC236}">
                <a16:creationId xmlns:a16="http://schemas.microsoft.com/office/drawing/2014/main" id="{0DF5B28F-E90B-102D-4094-F6F006FAD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603" y="3337748"/>
            <a:ext cx="2544292" cy="2730589"/>
          </a:xfrm>
          <a:prstGeom prst="rect">
            <a:avLst/>
          </a:prstGeom>
        </p:spPr>
      </p:pic>
      <p:pic>
        <p:nvPicPr>
          <p:cNvPr id="15" name="Picture 14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BADE9DC4-01BA-D5F8-9C24-9ED5261B7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4584755" y="3417940"/>
            <a:ext cx="147403" cy="81618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4AE7AD8E-EE41-8493-2BC7-516908BAB53F}"/>
              </a:ext>
            </a:extLst>
          </p:cNvPr>
          <p:cNvSpPr/>
          <p:nvPr/>
        </p:nvSpPr>
        <p:spPr>
          <a:xfrm>
            <a:off x="4586736" y="2655789"/>
            <a:ext cx="137208" cy="761683"/>
          </a:xfrm>
          <a:prstGeom prst="down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E232F798-4DCE-8246-AF86-B15A8266A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31C0-151E-882F-EEB2-E905CBFA9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Fetco Coffee Maker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48E278-EB1F-B5BA-0ADC-5D5F1508A5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3254" y="1890415"/>
            <a:ext cx="2606468" cy="435133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AFD07-C887-1728-5461-186DA15DA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4570" y="188278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</a:t>
            </a:r>
            <a:r>
              <a:rPr lang="en-US" dirty="0">
                <a:solidFill>
                  <a:srgbClr val="FF0000"/>
                </a:solidFill>
              </a:rPr>
              <a:t>top</a:t>
            </a:r>
            <a:r>
              <a:rPr lang="en-US" dirty="0"/>
              <a:t> of the Fetco Coffee Maker, as shown in the picture.</a:t>
            </a:r>
          </a:p>
          <a:p>
            <a:r>
              <a:rPr lang="en-US" dirty="0"/>
              <a:t>Make sure unit is </a:t>
            </a:r>
            <a:r>
              <a:rPr lang="en-US" dirty="0">
                <a:solidFill>
                  <a:srgbClr val="FF0000"/>
                </a:solidFill>
              </a:rPr>
              <a:t>turned off.</a:t>
            </a:r>
          </a:p>
          <a:p>
            <a:r>
              <a:rPr lang="en-US" b="1" dirty="0">
                <a:solidFill>
                  <a:schemeClr val="accent5">
                    <a:lumMod val="76000"/>
                  </a:schemeClr>
                </a:solidFill>
              </a:rPr>
              <a:t>2 Burner Coffee Makers</a:t>
            </a:r>
            <a:r>
              <a:rPr lang="en-US" dirty="0">
                <a:solidFill>
                  <a:schemeClr val="accent5">
                    <a:lumMod val="76000"/>
                  </a:schemeClr>
                </a:solidFill>
              </a:rPr>
              <a:t> will not get a Board #.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E18E5542-B398-2F49-DD85-72E90328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2721950" y="2510469"/>
            <a:ext cx="326193" cy="1327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67AEE78-AE6E-9C85-A9C6-0A9DEEF4A10F}"/>
              </a:ext>
            </a:extLst>
          </p:cNvPr>
          <p:cNvSpPr/>
          <p:nvPr/>
        </p:nvSpPr>
        <p:spPr>
          <a:xfrm>
            <a:off x="1402579" y="2474476"/>
            <a:ext cx="1199444" cy="218722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4E523-9345-57AD-FB96-C1ACF6043D27}"/>
              </a:ext>
            </a:extLst>
          </p:cNvPr>
          <p:cNvSpPr txBox="1"/>
          <p:nvPr/>
        </p:nvSpPr>
        <p:spPr>
          <a:xfrm>
            <a:off x="84613" y="2401295"/>
            <a:ext cx="1371130" cy="366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coffee maker with a black kettle on top&#10;&#10;AI-generated content may be incorrect.">
            <a:extLst>
              <a:ext uri="{FF2B5EF4-FFF2-40B4-BE49-F238E27FC236}">
                <a16:creationId xmlns:a16="http://schemas.microsoft.com/office/drawing/2014/main" id="{9F1E65D6-5DB3-D4E6-9B8F-CF460439B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777" y="4235514"/>
            <a:ext cx="2000250" cy="20002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8023B08-9101-1ACC-7280-67F3805C45D6}"/>
              </a:ext>
            </a:extLst>
          </p:cNvPr>
          <p:cNvSpPr/>
          <p:nvPr/>
        </p:nvSpPr>
        <p:spPr>
          <a:xfrm>
            <a:off x="5216270" y="4778484"/>
            <a:ext cx="963750" cy="1090035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01E3E925-DAFF-8847-DA9F-8E6E2E0F3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CE5D8-1B58-ACC6-BC8D-83363D9C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Prep Table</a:t>
            </a:r>
          </a:p>
        </p:txBody>
      </p:sp>
      <p:pic>
        <p:nvPicPr>
          <p:cNvPr id="5" name="Content Placeholder 4" descr="A large stainless steel table&#10;&#10;AI-generated content may be incorrect.">
            <a:extLst>
              <a:ext uri="{FF2B5EF4-FFF2-40B4-BE49-F238E27FC236}">
                <a16:creationId xmlns:a16="http://schemas.microsoft.com/office/drawing/2014/main" id="{D8A6C2F7-3F48-9C8F-CFCD-A2885DEFA3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4381" y="1910728"/>
            <a:ext cx="3752498" cy="3107973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C73B3-DF40-6276-A786-EA2BD1CC9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08" y="188278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a Board # </a:t>
            </a:r>
            <a:r>
              <a:rPr lang="en-US" dirty="0">
                <a:solidFill>
                  <a:srgbClr val="FF0000"/>
                </a:solidFill>
              </a:rPr>
              <a:t>on the side </a:t>
            </a:r>
            <a:r>
              <a:rPr lang="en-US" dirty="0"/>
              <a:t>of the prep table where you can visibly see it.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88BB052A-ECE5-D841-E954-ADBC6678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660000">
            <a:off x="2495462" y="2558899"/>
            <a:ext cx="232119" cy="11858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307FFB5-E94A-D4BC-177D-8423D040CFF3}"/>
              </a:ext>
            </a:extLst>
          </p:cNvPr>
          <p:cNvSpPr/>
          <p:nvPr/>
        </p:nvSpPr>
        <p:spPr>
          <a:xfrm rot="2160000">
            <a:off x="1462851" y="2069272"/>
            <a:ext cx="1093611" cy="338666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B9273-6BEC-D02F-731F-776D6CF433BA}"/>
              </a:ext>
            </a:extLst>
          </p:cNvPr>
          <p:cNvSpPr txBox="1"/>
          <p:nvPr/>
        </p:nvSpPr>
        <p:spPr>
          <a:xfrm>
            <a:off x="223426" y="1671809"/>
            <a:ext cx="16227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F48DCB1E-0F66-A42F-CDBB-B554EE3E0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8C58-756B-EAEB-6134-B9CF607F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Faculty Lounge Reach-In Refrigerator</a:t>
            </a:r>
          </a:p>
        </p:txBody>
      </p:sp>
      <p:pic>
        <p:nvPicPr>
          <p:cNvPr id="5" name="Content Placeholder 4" descr="A black refrigerator with a glass door&#10;&#10;AI-generated content may be incorrect.">
            <a:extLst>
              <a:ext uri="{FF2B5EF4-FFF2-40B4-BE49-F238E27FC236}">
                <a16:creationId xmlns:a16="http://schemas.microsoft.com/office/drawing/2014/main" id="{F00D4DC7-4ADF-8BC2-BD67-6B07611A32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1188" y="1875010"/>
            <a:ext cx="2204304" cy="3062524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1DB0A-72D0-4F47-3753-8F270A90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08" y="1868487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#, as shown in the picture.</a:t>
            </a:r>
          </a:p>
          <a:p>
            <a:r>
              <a:rPr lang="en-US" dirty="0"/>
              <a:t>Don't place it on the door.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490076AB-3B9C-EF43-CDB1-76FE36D87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3564393" y="2832068"/>
            <a:ext cx="232119" cy="104478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3D71CD2D-E0ED-1A6F-EB3B-4741EE001C36}"/>
              </a:ext>
            </a:extLst>
          </p:cNvPr>
          <p:cNvSpPr/>
          <p:nvPr/>
        </p:nvSpPr>
        <p:spPr>
          <a:xfrm>
            <a:off x="3851171" y="2782236"/>
            <a:ext cx="832555" cy="204611"/>
          </a:xfrm>
          <a:prstGeom prst="lef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CA8A5-370B-5011-40AB-34CFC0F84090}"/>
              </a:ext>
            </a:extLst>
          </p:cNvPr>
          <p:cNvSpPr txBox="1"/>
          <p:nvPr/>
        </p:nvSpPr>
        <p:spPr>
          <a:xfrm>
            <a:off x="4744877" y="2699922"/>
            <a:ext cx="18908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6CE86EC4-26E7-D540-69FB-F7ADC5431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543B2-536F-69AE-E675-E6098E0A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Cashier &amp; Utility Tables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52D692-B59E-BA5D-0568-8EFD44E733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5422" y="1891877"/>
            <a:ext cx="3798712" cy="2501489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05C5-1698-027E-8F82-C3EC70BF1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10" y="1873253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#, as shown in the picture.  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F9C68C14-14AF-1C5B-142D-4E8900571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180000">
            <a:off x="2078348" y="2597376"/>
            <a:ext cx="269749" cy="7625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5645A0D-8151-CA0D-CD10-AFBA19C08E16}"/>
              </a:ext>
            </a:extLst>
          </p:cNvPr>
          <p:cNvSpPr/>
          <p:nvPr/>
        </p:nvSpPr>
        <p:spPr>
          <a:xfrm>
            <a:off x="1100667" y="2541927"/>
            <a:ext cx="910166" cy="155222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75BF7-9995-61BD-B9D0-D505B68385F9}"/>
              </a:ext>
            </a:extLst>
          </p:cNvPr>
          <p:cNvSpPr txBox="1"/>
          <p:nvPr/>
        </p:nvSpPr>
        <p:spPr>
          <a:xfrm>
            <a:off x="345721" y="2313798"/>
            <a:ext cx="10936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A6076CAD-A394-16A1-E4D9-52EBC53F0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4BA2-3FE1-3565-C7A7-787803D9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Beverage Cooler</a:t>
            </a:r>
          </a:p>
        </p:txBody>
      </p:sp>
      <p:pic>
        <p:nvPicPr>
          <p:cNvPr id="5" name="Content Placeholder 4" descr="A large stainless steel machine&#10;&#10;AI-generated content may be incorrect.">
            <a:extLst>
              <a:ext uri="{FF2B5EF4-FFF2-40B4-BE49-F238E27FC236}">
                <a16:creationId xmlns:a16="http://schemas.microsoft.com/office/drawing/2014/main" id="{7C750BF6-6F5C-809B-CA60-7429E07B65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22513" y="1435810"/>
            <a:ext cx="3263504" cy="435133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DC1C9-D26B-85E9-3F56-764FA9709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297" y="186690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</a:t>
            </a:r>
            <a:r>
              <a:rPr lang="en-US" dirty="0">
                <a:solidFill>
                  <a:srgbClr val="FF0000"/>
                </a:solidFill>
              </a:rPr>
              <a:t>top</a:t>
            </a:r>
            <a:r>
              <a:rPr lang="en-US" dirty="0"/>
              <a:t> of the Beverage Cooler, as shown in the picture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CB6C897D-92FE-F003-DF0E-08889772D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780000">
            <a:off x="9284800" y="2825609"/>
            <a:ext cx="232119" cy="104478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15D6A5AD-9EAE-194F-1DD8-CDEC565D5A89}"/>
              </a:ext>
            </a:extLst>
          </p:cNvPr>
          <p:cNvSpPr/>
          <p:nvPr/>
        </p:nvSpPr>
        <p:spPr>
          <a:xfrm>
            <a:off x="9580987" y="2801647"/>
            <a:ext cx="1044222" cy="218722"/>
          </a:xfrm>
          <a:prstGeom prst="lef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D801D-1C3D-D243-93CA-9DC51944E108}"/>
              </a:ext>
            </a:extLst>
          </p:cNvPr>
          <p:cNvSpPr txBox="1"/>
          <p:nvPr/>
        </p:nvSpPr>
        <p:spPr>
          <a:xfrm>
            <a:off x="10742802" y="2728739"/>
            <a:ext cx="1735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A90F1C52-36F9-05D4-8B07-71EBB28FB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E244-2CDA-DDDC-EA53-6C6C9001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What is a Board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D532-9879-358A-4140-CC978EAE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800"/>
              <a:t>A </a:t>
            </a:r>
            <a:r>
              <a:rPr lang="en-US" sz="1800" b="1"/>
              <a:t>Board Number</a:t>
            </a:r>
            <a:r>
              <a:rPr lang="en-US" sz="1800"/>
              <a:t> is a unique identification number assigned to each piece of food service equipment.</a:t>
            </a:r>
          </a:p>
          <a:p>
            <a:pPr>
              <a:buNone/>
            </a:pPr>
            <a:r>
              <a:rPr lang="en-US" sz="1800"/>
              <a:t>It is used by the district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Track equipment for inventory and asset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Schedule and record maintenance or repairs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Ensure accountability across 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Support compliance with internal audits and inspections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Examples of Board Numbers:</a:t>
            </a:r>
            <a:r>
              <a:rPr lang="en-US" sz="1800"/>
              <a:t> 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4" name="Picture 3" descr="A group of black and white labels&#10;&#10;AI-generated content may be incorrect.">
            <a:extLst>
              <a:ext uri="{FF2B5EF4-FFF2-40B4-BE49-F238E27FC236}">
                <a16:creationId xmlns:a16="http://schemas.microsoft.com/office/drawing/2014/main" id="{0B3DB112-AE84-01C3-8009-6E96E929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12" t="6426" r="22107" b="68160"/>
          <a:stretch/>
        </p:blipFill>
        <p:spPr>
          <a:xfrm>
            <a:off x="894880" y="4948295"/>
            <a:ext cx="2551029" cy="1226528"/>
          </a:xfrm>
          <a:prstGeom prst="rect">
            <a:avLst/>
          </a:prstGeom>
        </p:spPr>
      </p:pic>
      <p:pic>
        <p:nvPicPr>
          <p:cNvPr id="5" name="Picture 4" descr="A white and black sign&#10;&#10;AI-generated content may be incorrect.">
            <a:extLst>
              <a:ext uri="{FF2B5EF4-FFF2-40B4-BE49-F238E27FC236}">
                <a16:creationId xmlns:a16="http://schemas.microsoft.com/office/drawing/2014/main" id="{1211960D-623C-3F59-E7E4-D1B84FA5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55" t="49316" r="51797" b="4799"/>
          <a:stretch/>
        </p:blipFill>
        <p:spPr>
          <a:xfrm rot="5400000">
            <a:off x="4084129" y="4394877"/>
            <a:ext cx="1226215" cy="2334061"/>
          </a:xfrm>
          <a:prstGeom prst="rect">
            <a:avLst/>
          </a:prstGeom>
        </p:spPr>
      </p:pic>
      <p:pic>
        <p:nvPicPr>
          <p:cNvPr id="6" name="Picture 5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820D0A83-1D9A-8ECB-85BF-795B8B73EE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52" t="39053" r="17955" b="40769"/>
          <a:stretch/>
        </p:blipFill>
        <p:spPr>
          <a:xfrm>
            <a:off x="5988990" y="5103519"/>
            <a:ext cx="2282927" cy="1021657"/>
          </a:xfrm>
          <a:prstGeom prst="rect">
            <a:avLst/>
          </a:prstGeom>
        </p:spPr>
      </p:pic>
      <p:pic>
        <p:nvPicPr>
          <p:cNvPr id="7" name="Picture 6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9C9EB54F-918D-1661-84E1-668BE42A5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99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4FB7-9673-B094-82F7-0C634E23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Conveyor Oven </a:t>
            </a:r>
          </a:p>
        </p:txBody>
      </p:sp>
      <p:pic>
        <p:nvPicPr>
          <p:cNvPr id="5" name="Content Placeholder 4" descr="A large industrial oven in a kitchen&#10;&#10;AI-generated content may be incorrect.">
            <a:extLst>
              <a:ext uri="{FF2B5EF4-FFF2-40B4-BE49-F238E27FC236}">
                <a16:creationId xmlns:a16="http://schemas.microsoft.com/office/drawing/2014/main" id="{5D64FE20-CC77-E147-6952-7A5C4D7996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4727" y="1897062"/>
            <a:ext cx="3246506" cy="435133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2220D-6BB3-C0A1-D250-1B4F129D6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045" y="188277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the </a:t>
            </a:r>
            <a:r>
              <a:rPr lang="en-US" dirty="0">
                <a:solidFill>
                  <a:srgbClr val="FF0000"/>
                </a:solidFill>
              </a:rPr>
              <a:t>left side corner</a:t>
            </a:r>
            <a:r>
              <a:rPr lang="en-US" dirty="0"/>
              <a:t> on the Conveyor Oven.</a:t>
            </a:r>
          </a:p>
          <a:p>
            <a:r>
              <a:rPr lang="en-US" dirty="0"/>
              <a:t>Please make sure Conveyor Oven is </a:t>
            </a:r>
            <a:r>
              <a:rPr lang="en-US" dirty="0">
                <a:solidFill>
                  <a:srgbClr val="FF0000"/>
                </a:solidFill>
              </a:rPr>
              <a:t>turned off</a:t>
            </a:r>
            <a:r>
              <a:rPr lang="en-US" dirty="0"/>
              <a:t> when placing the sticker.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DE549545-B176-5142-5690-AB4FCCCA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>
            <a:off x="3021666" y="3124489"/>
            <a:ext cx="232119" cy="10447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F9B6423-154F-42D6-C2D2-14073F3EBFDE}"/>
              </a:ext>
            </a:extLst>
          </p:cNvPr>
          <p:cNvSpPr/>
          <p:nvPr/>
        </p:nvSpPr>
        <p:spPr>
          <a:xfrm>
            <a:off x="1512344" y="3085146"/>
            <a:ext cx="1456768" cy="182912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9E02B-D32B-321A-629F-FE8DB80A885E}"/>
              </a:ext>
            </a:extLst>
          </p:cNvPr>
          <p:cNvSpPr txBox="1"/>
          <p:nvPr/>
        </p:nvSpPr>
        <p:spPr>
          <a:xfrm>
            <a:off x="118704" y="2995865"/>
            <a:ext cx="13217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DF345A29-6BA8-AE14-6965-754DEDEFF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B681-E7A1-7C96-7927-F5677394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Tilt Skillet</a:t>
            </a:r>
          </a:p>
        </p:txBody>
      </p:sp>
      <p:pic>
        <p:nvPicPr>
          <p:cNvPr id="5" name="Content Placeholder 4" descr="A large stainless steel stove&#10;&#10;AI-generated content may be incorrect.">
            <a:extLst>
              <a:ext uri="{FF2B5EF4-FFF2-40B4-BE49-F238E27FC236}">
                <a16:creationId xmlns:a16="http://schemas.microsoft.com/office/drawing/2014/main" id="{D44F19CC-DC89-AB00-E722-CFF5CBD23B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9659" y="1907403"/>
            <a:ext cx="3517034" cy="316261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2D415-70F0-24F3-1403-4264A497D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07" y="188754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the bar, as shown in the picture.</a:t>
            </a:r>
          </a:p>
          <a:p>
            <a:r>
              <a:rPr lang="en-US" dirty="0"/>
              <a:t>Please make sure the Tilt Skillet is </a:t>
            </a:r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 when placing the sticker.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45132AB-0D1E-C5A4-4B01-745BCD0919DB}"/>
              </a:ext>
            </a:extLst>
          </p:cNvPr>
          <p:cNvSpPr/>
          <p:nvPr/>
        </p:nvSpPr>
        <p:spPr>
          <a:xfrm>
            <a:off x="1295774" y="3578945"/>
            <a:ext cx="770832" cy="241706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7A25E0D9-6915-D141-441D-62D68C2F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21180000">
            <a:off x="2182371" y="3644283"/>
            <a:ext cx="175514" cy="10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161D7-369C-8E6D-E332-5C62A3BF98D1}"/>
              </a:ext>
            </a:extLst>
          </p:cNvPr>
          <p:cNvSpPr txBox="1"/>
          <p:nvPr/>
        </p:nvSpPr>
        <p:spPr>
          <a:xfrm>
            <a:off x="29292" y="3513912"/>
            <a:ext cx="13249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52DEDDFE-A649-7E66-A391-C64270EBB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86C7-E8E2-464B-86C2-78CEF099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Kettle </a:t>
            </a:r>
          </a:p>
        </p:txBody>
      </p:sp>
      <p:pic>
        <p:nvPicPr>
          <p:cNvPr id="5" name="Content Placeholder 4" descr="A large pot on a stove&#10;&#10;AI-generated content may be incorrect.">
            <a:extLst>
              <a:ext uri="{FF2B5EF4-FFF2-40B4-BE49-F238E27FC236}">
                <a16:creationId xmlns:a16="http://schemas.microsoft.com/office/drawing/2014/main" id="{71D58FBD-0180-0EB1-7919-03DF38E335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1437" y="1891086"/>
            <a:ext cx="3244812" cy="435133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DD1C7-C8E2-724D-CC90-0D89AEC69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08" y="1878018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bar, as shown in the picture.</a:t>
            </a:r>
          </a:p>
          <a:p>
            <a:r>
              <a:rPr lang="en-US" dirty="0"/>
              <a:t>Please have the Kettle </a:t>
            </a:r>
            <a:r>
              <a:rPr lang="en-US" dirty="0">
                <a:solidFill>
                  <a:srgbClr val="FF0000"/>
                </a:solidFill>
              </a:rPr>
              <a:t>turned off</a:t>
            </a:r>
            <a:r>
              <a:rPr lang="en-US" dirty="0"/>
              <a:t>.</a:t>
            </a:r>
          </a:p>
        </p:txBody>
      </p:sp>
      <p:pic>
        <p:nvPicPr>
          <p:cNvPr id="7" name="Picture 6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2F05A0C1-F2AA-B25D-6C7E-F0E3F9F57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21180000">
            <a:off x="2256356" y="3895704"/>
            <a:ext cx="175514" cy="10883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7272E03-7411-EE7A-350D-D1026F660DB2}"/>
              </a:ext>
            </a:extLst>
          </p:cNvPr>
          <p:cNvSpPr/>
          <p:nvPr/>
        </p:nvSpPr>
        <p:spPr>
          <a:xfrm>
            <a:off x="910235" y="3811930"/>
            <a:ext cx="1322664" cy="279155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EFB231-2E37-452D-DF60-25FC2C42B539}"/>
              </a:ext>
            </a:extLst>
          </p:cNvPr>
          <p:cNvSpPr txBox="1"/>
          <p:nvPr/>
        </p:nvSpPr>
        <p:spPr>
          <a:xfrm>
            <a:off x="138112" y="3767553"/>
            <a:ext cx="774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FD18F358-5A98-091C-34E9-79272F31C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A0D6F-EFC8-4C81-19DD-F0022481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Buffalo Chopper</a:t>
            </a:r>
          </a:p>
        </p:txBody>
      </p:sp>
      <p:pic>
        <p:nvPicPr>
          <p:cNvPr id="5" name="Content Placeholder 4" descr="A machine on a table&#10;&#10;AI-generated content may be incorrect.">
            <a:extLst>
              <a:ext uri="{FF2B5EF4-FFF2-40B4-BE49-F238E27FC236}">
                <a16:creationId xmlns:a16="http://schemas.microsoft.com/office/drawing/2014/main" id="{715AEB45-3C76-FBBB-0322-0047B7C783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9768" y="1897577"/>
            <a:ext cx="3828764" cy="3136385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9E453-EDFA-533A-698A-F08BBBE24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047" y="188277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the Buffalo Chopper, as shown in the picture.</a:t>
            </a:r>
          </a:p>
          <a:p>
            <a:r>
              <a:rPr lang="en-US" dirty="0"/>
              <a:t>Please make sure unit is </a:t>
            </a:r>
            <a:r>
              <a:rPr lang="en-US" dirty="0">
                <a:solidFill>
                  <a:srgbClr val="FF0000"/>
                </a:solidFill>
              </a:rPr>
              <a:t>turned off.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A837FFB-0211-9904-7AEF-70BE5870E4F3}"/>
              </a:ext>
            </a:extLst>
          </p:cNvPr>
          <p:cNvSpPr/>
          <p:nvPr/>
        </p:nvSpPr>
        <p:spPr>
          <a:xfrm>
            <a:off x="1346154" y="2800735"/>
            <a:ext cx="991390" cy="380872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F3CAE-4BD8-A892-83ED-6155CA717994}"/>
              </a:ext>
            </a:extLst>
          </p:cNvPr>
          <p:cNvSpPr txBox="1"/>
          <p:nvPr/>
        </p:nvSpPr>
        <p:spPr>
          <a:xfrm>
            <a:off x="508643" y="2751897"/>
            <a:ext cx="9913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FC6ED767-22B9-C825-6F7D-E5E18291B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AA85-465B-5BDC-74D7-0C97F523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Food Slicer</a:t>
            </a:r>
          </a:p>
        </p:txBody>
      </p:sp>
      <p:pic>
        <p:nvPicPr>
          <p:cNvPr id="5" name="Content Placeholder 4" descr="A machine on a table&#10;&#10;AI-generated content may be incorrect.">
            <a:extLst>
              <a:ext uri="{FF2B5EF4-FFF2-40B4-BE49-F238E27FC236}">
                <a16:creationId xmlns:a16="http://schemas.microsoft.com/office/drawing/2014/main" id="{2AC7C56E-FDBD-5A7E-E65D-8FA98A33E6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5695" y="1896435"/>
            <a:ext cx="2913018" cy="2381924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8E239-37EC-9850-491D-BDA3E14A8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08" y="187801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the </a:t>
            </a:r>
            <a:r>
              <a:rPr lang="en-US" dirty="0">
                <a:solidFill>
                  <a:srgbClr val="FF0000"/>
                </a:solidFill>
              </a:rPr>
              <a:t>bottom</a:t>
            </a:r>
            <a:r>
              <a:rPr lang="en-US" dirty="0"/>
              <a:t> of the Food Slicer.</a:t>
            </a:r>
          </a:p>
          <a:p>
            <a:r>
              <a:rPr lang="en-US" dirty="0"/>
              <a:t>Please don't place anywhere near slicing area.</a:t>
            </a:r>
          </a:p>
          <a:p>
            <a:r>
              <a:rPr lang="en-US" dirty="0"/>
              <a:t>Don't place Board # while unit is in use. 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3C2D87D-C98B-93F1-E695-FC9DA5A8249E}"/>
              </a:ext>
            </a:extLst>
          </p:cNvPr>
          <p:cNvSpPr/>
          <p:nvPr/>
        </p:nvSpPr>
        <p:spPr>
          <a:xfrm>
            <a:off x="1581137" y="3791558"/>
            <a:ext cx="1308980" cy="339694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on a white surface&#10;&#10;AI-generated content may be incorrect.">
            <a:extLst>
              <a:ext uri="{FF2B5EF4-FFF2-40B4-BE49-F238E27FC236}">
                <a16:creationId xmlns:a16="http://schemas.microsoft.com/office/drawing/2014/main" id="{8C8D5993-29EB-437B-981B-439171911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541" t="37817" r="17292" b="41180"/>
          <a:stretch/>
        </p:blipFill>
        <p:spPr>
          <a:xfrm rot="21180000">
            <a:off x="2942013" y="3843859"/>
            <a:ext cx="175514" cy="10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8A8D8B-7CDD-3E77-6E9A-D8943C28C235}"/>
              </a:ext>
            </a:extLst>
          </p:cNvPr>
          <p:cNvSpPr txBox="1"/>
          <p:nvPr/>
        </p:nvSpPr>
        <p:spPr>
          <a:xfrm>
            <a:off x="268984" y="3776739"/>
            <a:ext cx="14179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3" name="Picture 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AEC6276F-9989-CAAE-60EB-3721A3EDF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2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3830-6A21-6073-AD5E-1B21C35D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2FD2-AD79-36C5-1918-694481C58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3163" y="1792699"/>
            <a:ext cx="7213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Contact the following people if you have questions:</a:t>
            </a:r>
          </a:p>
          <a:p>
            <a:pPr marL="0" indent="0">
              <a:buNone/>
            </a:pPr>
            <a:endParaRPr lang="en-US"/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Jorge Hernandez 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Jorge.hernandez5@lausd.net</a:t>
            </a:r>
            <a:r>
              <a:rPr lang="en-US"/>
              <a:t> 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Ricky Miramontes  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ricardo.miramontes@lausd.net</a:t>
            </a:r>
            <a:r>
              <a:rPr lang="en-US"/>
              <a:t> 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Albert Gamboa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albert.gamboa@lausd.net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23DCB9F3-FD4C-89AB-51CB-74355C0CA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2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D5A2-4151-4385-E11A-050AD2A4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Directions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D1247-D0E0-79B7-8372-2BFE3E4B3E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ea typeface="+mn-lt"/>
                <a:cs typeface="+mn-lt"/>
              </a:rPr>
              <a:t>1. Find the Placement Location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Find a flat, visible surface on the equipment.</a:t>
            </a:r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  <a:ea typeface="+mn-lt"/>
                <a:cs typeface="+mn-lt"/>
              </a:rPr>
              <a:t>Use the power-point to follow where to put your board #'s.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dirty="0">
                <a:ea typeface="+mn-lt"/>
                <a:cs typeface="+mn-lt"/>
              </a:rPr>
              <a:t>Avoid surfaces that get hot, dirty, or are frequently handled.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ea typeface="+mn-lt"/>
                <a:cs typeface="+mn-lt"/>
              </a:rPr>
              <a:t>2. Clean the Surface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Wipe down the area with a clean cloth to remove dust, oil, or grime.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ea typeface="+mn-lt"/>
                <a:cs typeface="+mn-lt"/>
              </a:rPr>
              <a:t>3. Plan the Sticker Placement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Hold the sticker over the cleaned area to check positioning.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Use a ruler if you want it to be centered or aligned perfectly. 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Make sure the sticker won’t cover important labels, buttons, or indicators.</a:t>
            </a:r>
            <a:endParaRPr lang="en-US" sz="1600" dirty="0"/>
          </a:p>
          <a:p>
            <a:pPr marL="0" indent="0">
              <a:buNone/>
            </a:pPr>
            <a:endParaRPr lang="en-US" b="1"/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37494-41FD-A568-7AF6-4C628F3B84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>
                <a:ea typeface="+mn-lt"/>
                <a:cs typeface="+mn-lt"/>
              </a:rPr>
              <a:t>4. Peel the Sticker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Carefully peel the backing off the sticker.</a:t>
            </a:r>
            <a:endParaRPr lang="en-US" sz="1600"/>
          </a:p>
          <a:p>
            <a:pPr marL="0" indent="0">
              <a:buNone/>
            </a:pPr>
            <a:r>
              <a:rPr lang="en-US" sz="1600" b="1">
                <a:ea typeface="+mn-lt"/>
                <a:cs typeface="+mn-lt"/>
              </a:rPr>
              <a:t>5. Apply the Sticker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Align the edge of the sticker with the chosen spot.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Press down from one end to the other to avoid bubbles.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Use your fingers to smooth it out.</a:t>
            </a:r>
            <a:endParaRPr lang="en-US" sz="1600"/>
          </a:p>
          <a:p>
            <a:pPr marL="0" indent="0">
              <a:buNone/>
            </a:pPr>
            <a:r>
              <a:rPr lang="en-US" sz="1600" b="1">
                <a:ea typeface="+mn-lt"/>
                <a:cs typeface="+mn-lt"/>
              </a:rPr>
              <a:t>6. Final Check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Make sure it's firmly pressed down with no loose edges or air bubbles.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Let it sit for a few hours before handling the area if possible.</a:t>
            </a:r>
            <a:endParaRPr lang="en-US" sz="1600"/>
          </a:p>
          <a:p>
            <a:endParaRPr lang="en-US"/>
          </a:p>
        </p:txBody>
      </p:sp>
      <p:pic>
        <p:nvPicPr>
          <p:cNvPr id="5" name="Picture 4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3E9DD65C-654C-9E42-3DF8-2B931A267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6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9F48-EF20-AAA9-3A0A-0F78BABB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Ranges/Induction Ranges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B94EB5-7B5B-3235-89B2-51C12B4B36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6940" y="1407369"/>
            <a:ext cx="1920240" cy="2558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C8E26-33E9-5DC0-DCBD-DBFB80B55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6080" y="1874503"/>
            <a:ext cx="4508971" cy="41056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As shown in the picture, place the Board # either on the </a:t>
            </a:r>
            <a:r>
              <a:rPr lang="en-US" sz="2400" dirty="0">
                <a:solidFill>
                  <a:srgbClr val="FF0000"/>
                </a:solidFill>
              </a:rPr>
              <a:t>right or left side </a:t>
            </a:r>
            <a:r>
              <a:rPr lang="en-US" sz="2400" dirty="0"/>
              <a:t>of the Range.</a:t>
            </a:r>
          </a:p>
          <a:p>
            <a:r>
              <a:rPr lang="en-US" sz="2400" dirty="0"/>
              <a:t>Make sure it is in a </a:t>
            </a:r>
            <a:r>
              <a:rPr lang="en-US" sz="2400" dirty="0">
                <a:solidFill>
                  <a:srgbClr val="FF0000"/>
                </a:solidFill>
              </a:rPr>
              <a:t>clear</a:t>
            </a:r>
            <a:r>
              <a:rPr lang="en-US" sz="2400" dirty="0"/>
              <a:t> area, not blocking any other information.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54A8B-A930-E10D-CAEA-A68CC246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8" y="1407369"/>
            <a:ext cx="1913602" cy="2558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close up of a stove&#10;&#10;AI-generated content may be incorrect.">
            <a:extLst>
              <a:ext uri="{FF2B5EF4-FFF2-40B4-BE49-F238E27FC236}">
                <a16:creationId xmlns:a16="http://schemas.microsoft.com/office/drawing/2014/main" id="{1BC38D2F-459B-39B5-808F-EF0AE7A8A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03" y="3990383"/>
            <a:ext cx="1922874" cy="23854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stainless steel stove with shelves&#10;&#10;AI-generated content may be incorrect.">
            <a:extLst>
              <a:ext uri="{FF2B5EF4-FFF2-40B4-BE49-F238E27FC236}">
                <a16:creationId xmlns:a16="http://schemas.microsoft.com/office/drawing/2014/main" id="{62111C1E-0378-51CD-6704-7F6656040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477" y="3990383"/>
            <a:ext cx="1887507" cy="2385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large stainless steel stove&#10;&#10;AI-generated content may be incorrect.">
            <a:extLst>
              <a:ext uri="{FF2B5EF4-FFF2-40B4-BE49-F238E27FC236}">
                <a16:creationId xmlns:a16="http://schemas.microsoft.com/office/drawing/2014/main" id="{DE09C5FD-2444-B7C1-A2F5-AB0C112A8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249" y="1407370"/>
            <a:ext cx="1920240" cy="25584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stainless steel stove in a kitchen&#10;&#10;AI-generated content may be incorrect.">
            <a:extLst>
              <a:ext uri="{FF2B5EF4-FFF2-40B4-BE49-F238E27FC236}">
                <a16:creationId xmlns:a16="http://schemas.microsoft.com/office/drawing/2014/main" id="{2634817D-CB65-91B9-2C46-6C0DE4E1D3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14" t="12799" r="4276" b="24951"/>
          <a:stretch/>
        </p:blipFill>
        <p:spPr>
          <a:xfrm>
            <a:off x="4289984" y="3990383"/>
            <a:ext cx="1929139" cy="2385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A1F4712E-EF04-435A-C70B-42AA4BB92E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5B3A-9DAC-53BA-1523-B569405D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Hot Food Cabinets</a:t>
            </a:r>
          </a:p>
        </p:txBody>
      </p:sp>
      <p:pic>
        <p:nvPicPr>
          <p:cNvPr id="5" name="Content Placeholder 4" descr="A close up of a machine&#10;&#10;AI-generated content may be incorrect.">
            <a:extLst>
              <a:ext uri="{FF2B5EF4-FFF2-40B4-BE49-F238E27FC236}">
                <a16:creationId xmlns:a16="http://schemas.microsoft.com/office/drawing/2014/main" id="{A34C2324-582E-1282-9EB5-E280C4AF24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50968" y="1825625"/>
            <a:ext cx="2318455" cy="3793674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E4BEF-D9A8-1451-4FE8-93E18BE6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2098" y="1872848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Place Board # on </a:t>
            </a:r>
            <a:r>
              <a:rPr lang="en-US" sz="2400" dirty="0">
                <a:solidFill>
                  <a:srgbClr val="FF0000"/>
                </a:solidFill>
              </a:rPr>
              <a:t>top</a:t>
            </a:r>
            <a:r>
              <a:rPr lang="en-US" sz="2400" dirty="0"/>
              <a:t> of Hot Food Cabinet.</a:t>
            </a:r>
          </a:p>
          <a:p>
            <a:r>
              <a:rPr lang="en-US" sz="2400" dirty="0"/>
              <a:t>Make sure you aren't covering anything and place in a </a:t>
            </a:r>
            <a:r>
              <a:rPr lang="en-US" sz="2400" dirty="0">
                <a:solidFill>
                  <a:srgbClr val="FF0000"/>
                </a:solidFill>
              </a:rPr>
              <a:t>clear </a:t>
            </a:r>
            <a:r>
              <a:rPr lang="en-US" sz="2400" dirty="0"/>
              <a:t>spot.</a:t>
            </a:r>
          </a:p>
          <a:p>
            <a:r>
              <a:rPr lang="en-US" sz="2400" dirty="0"/>
              <a:t>Don't place Board # while the Hot Food Cabinet is on or in use.</a:t>
            </a:r>
          </a:p>
          <a:p>
            <a:r>
              <a:rPr lang="en-US" sz="2400" dirty="0"/>
              <a:t>Use step stool if necessary or ask plant manager for help if you can't reach.</a:t>
            </a:r>
            <a:r>
              <a:rPr lang="en-US" dirty="0"/>
              <a:t> </a:t>
            </a:r>
          </a:p>
        </p:txBody>
      </p:sp>
      <p:pic>
        <p:nvPicPr>
          <p:cNvPr id="8" name="Picture 7" descr="A large refrigerator in a room&#10;&#10;AI-generated content may be incorrect.">
            <a:extLst>
              <a:ext uri="{FF2B5EF4-FFF2-40B4-BE49-F238E27FC236}">
                <a16:creationId xmlns:a16="http://schemas.microsoft.com/office/drawing/2014/main" id="{525A8DC8-7F68-F872-7E77-97336A5F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64" t="352" r="20358" b="1600"/>
          <a:stretch/>
        </p:blipFill>
        <p:spPr>
          <a:xfrm>
            <a:off x="1459613" y="1830504"/>
            <a:ext cx="1692502" cy="3786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32B868E-8759-1110-C883-4737FD4D565A}"/>
              </a:ext>
            </a:extLst>
          </p:cNvPr>
          <p:cNvSpPr/>
          <p:nvPr/>
        </p:nvSpPr>
        <p:spPr>
          <a:xfrm>
            <a:off x="784112" y="2144889"/>
            <a:ext cx="980249" cy="175680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B7290-5F5D-A9F1-0288-541C5F4215E0}"/>
              </a:ext>
            </a:extLst>
          </p:cNvPr>
          <p:cNvSpPr txBox="1"/>
          <p:nvPr/>
        </p:nvSpPr>
        <p:spPr>
          <a:xfrm>
            <a:off x="512" y="1907719"/>
            <a:ext cx="848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6" name="Picture 5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06311D4F-3016-0D7D-8040-B1838C2FD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9CCB-B757-8226-744B-E611138E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Combi Ovens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68468-AFFC-4C41-A44F-FF159D69C5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9915" y="1789117"/>
            <a:ext cx="2347836" cy="36619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38B68-E8C1-6B47-3673-C5641F80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810" y="187325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the </a:t>
            </a:r>
            <a:r>
              <a:rPr lang="en-US" dirty="0">
                <a:solidFill>
                  <a:srgbClr val="FF0000"/>
                </a:solidFill>
              </a:rPr>
              <a:t>left or right side </a:t>
            </a:r>
            <a:r>
              <a:rPr lang="en-US" dirty="0"/>
              <a:t>of the Combi Oven.</a:t>
            </a:r>
          </a:p>
          <a:p>
            <a:r>
              <a:rPr lang="en-US" dirty="0"/>
              <a:t>Make sure to not cover any of the equipment model or serial # information. </a:t>
            </a:r>
          </a:p>
          <a:p>
            <a:r>
              <a:rPr lang="en-US" dirty="0"/>
              <a:t>Please place Board # when the Oven is not in use. </a:t>
            </a:r>
          </a:p>
          <a:p>
            <a:endParaRPr lang="en-US" sz="3200"/>
          </a:p>
        </p:txBody>
      </p:sp>
      <p:pic>
        <p:nvPicPr>
          <p:cNvPr id="3" name="Picture 2" descr="A close-up of a kitchen cabinet&#10;&#10;AI-generated content may be incorrect.">
            <a:extLst>
              <a:ext uri="{FF2B5EF4-FFF2-40B4-BE49-F238E27FC236}">
                <a16:creationId xmlns:a16="http://schemas.microsoft.com/office/drawing/2014/main" id="{23EF4FA3-EA8B-0EEA-B1BF-C902ACFE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38" y="1827389"/>
            <a:ext cx="1685925" cy="366418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ACAB5F-CBAD-7895-9321-65314204E99C}"/>
              </a:ext>
            </a:extLst>
          </p:cNvPr>
          <p:cNvCxnSpPr/>
          <p:nvPr/>
        </p:nvCxnSpPr>
        <p:spPr>
          <a:xfrm flipV="1">
            <a:off x="834906" y="2269537"/>
            <a:ext cx="458611" cy="533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B7DFF8-CEC0-0F3A-8175-DCC0DE8C70A2}"/>
              </a:ext>
            </a:extLst>
          </p:cNvPr>
          <p:cNvSpPr txBox="1"/>
          <p:nvPr/>
        </p:nvSpPr>
        <p:spPr>
          <a:xfrm>
            <a:off x="148167" y="2819871"/>
            <a:ext cx="1072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3">
                    <a:lumMod val="76000"/>
                  </a:schemeClr>
                </a:solidFill>
              </a:rPr>
              <a:t>Place Here</a:t>
            </a:r>
          </a:p>
        </p:txBody>
      </p:sp>
      <p:pic>
        <p:nvPicPr>
          <p:cNvPr id="8" name="Picture 7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913D56A4-9ADF-227C-13A2-624FFBBA6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8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91C8-B8DC-F945-34CC-AD5BD13F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Trolleys</a:t>
            </a:r>
          </a:p>
        </p:txBody>
      </p:sp>
      <p:pic>
        <p:nvPicPr>
          <p:cNvPr id="5" name="Content Placeholder 4" descr="A metal cart with shelves on it&#10;&#10;AI-generated content may be incorrect.">
            <a:extLst>
              <a:ext uri="{FF2B5EF4-FFF2-40B4-BE49-F238E27FC236}">
                <a16:creationId xmlns:a16="http://schemas.microsoft.com/office/drawing/2014/main" id="{C130D42D-CE36-DE88-6458-1F67B8D565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4719" r="17605" b="6919"/>
          <a:stretch/>
        </p:blipFill>
        <p:spPr>
          <a:xfrm>
            <a:off x="566300" y="1486958"/>
            <a:ext cx="2208635" cy="4050274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74DE9-0E16-E801-0620-A8F45C679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5522" y="1882779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Please place Board # on the bottom of the trolley on either the </a:t>
            </a:r>
            <a:r>
              <a:rPr lang="en-US" dirty="0">
                <a:solidFill>
                  <a:srgbClr val="FF0000"/>
                </a:solidFill>
              </a:rPr>
              <a:t>left or right side,</a:t>
            </a:r>
            <a:r>
              <a:rPr lang="en-US" dirty="0"/>
              <a:t> as shown in the picture. </a:t>
            </a:r>
          </a:p>
          <a:p>
            <a:r>
              <a:rPr lang="en-US" dirty="0"/>
              <a:t>Please remove the trolley from the Combi Oven before placing the Board #.</a:t>
            </a:r>
          </a:p>
        </p:txBody>
      </p:sp>
      <p:pic>
        <p:nvPicPr>
          <p:cNvPr id="6" name="Picture 5" descr="A metal cart with a black wheel&#10;&#10;AI-generated content may be incorrect.">
            <a:extLst>
              <a:ext uri="{FF2B5EF4-FFF2-40B4-BE49-F238E27FC236}">
                <a16:creationId xmlns:a16="http://schemas.microsoft.com/office/drawing/2014/main" id="{5F52B511-C80E-D3AF-8192-57DDBA10A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703" y="1491074"/>
            <a:ext cx="2921000" cy="40451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2D8940C0-9D8E-F7BF-4BE5-34FCD28B2AAD}"/>
              </a:ext>
            </a:extLst>
          </p:cNvPr>
          <p:cNvSpPr/>
          <p:nvPr/>
        </p:nvSpPr>
        <p:spPr>
          <a:xfrm>
            <a:off x="2122851" y="5242277"/>
            <a:ext cx="397463" cy="928980"/>
          </a:xfrm>
          <a:prstGeom prst="up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626A4-AE9A-4A0D-D27C-107E3B9F5AD4}"/>
              </a:ext>
            </a:extLst>
          </p:cNvPr>
          <p:cNvSpPr txBox="1"/>
          <p:nvPr/>
        </p:nvSpPr>
        <p:spPr>
          <a:xfrm>
            <a:off x="271945" y="6178315"/>
            <a:ext cx="29986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>
                    <a:lumMod val="76000"/>
                  </a:schemeClr>
                </a:solidFill>
              </a:rPr>
              <a:t>Place Here  or  Place Here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F55BF85A-7B70-9814-6715-E50AF604AFE9}"/>
              </a:ext>
            </a:extLst>
          </p:cNvPr>
          <p:cNvSpPr/>
          <p:nvPr/>
        </p:nvSpPr>
        <p:spPr>
          <a:xfrm>
            <a:off x="707036" y="5242276"/>
            <a:ext cx="397463" cy="933686"/>
          </a:xfrm>
          <a:prstGeom prst="up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FDD955A2-0502-042B-A93E-92052E9E2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3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7917D-5A8C-2B94-6A76-B2B057B96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Convection Ovens</a:t>
            </a:r>
          </a:p>
        </p:txBody>
      </p:sp>
      <p:pic>
        <p:nvPicPr>
          <p:cNvPr id="5" name="Content Placeholder 4" descr="A stainless steel oven with a glass door&#10;&#10;AI-generated content may be incorrect.">
            <a:extLst>
              <a:ext uri="{FF2B5EF4-FFF2-40B4-BE49-F238E27FC236}">
                <a16:creationId xmlns:a16="http://schemas.microsoft.com/office/drawing/2014/main" id="{4295C7C1-6F8F-1433-EEC8-9FE6595A04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433" y="1684514"/>
            <a:ext cx="2731987" cy="365048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0EC78-4152-3963-DD1E-B39BF5953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4572" y="1868492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Board # on </a:t>
            </a:r>
            <a:r>
              <a:rPr lang="en-US" dirty="0">
                <a:solidFill>
                  <a:srgbClr val="FF0000"/>
                </a:solidFill>
              </a:rPr>
              <a:t>top</a:t>
            </a:r>
            <a:r>
              <a:rPr lang="en-US" dirty="0"/>
              <a:t> of convection, as shown in the picture.</a:t>
            </a:r>
          </a:p>
          <a:p>
            <a:r>
              <a:rPr lang="en-US" dirty="0"/>
              <a:t>Please make sure Oven is </a:t>
            </a:r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 before placing Board #.</a:t>
            </a:r>
          </a:p>
          <a:p>
            <a:r>
              <a:rPr lang="en-US" dirty="0"/>
              <a:t>Don't place the Board # on the door or on the side of the oven.</a:t>
            </a:r>
          </a:p>
        </p:txBody>
      </p:sp>
      <p:pic>
        <p:nvPicPr>
          <p:cNvPr id="6" name="Picture 5" descr="A large commercial oven in a kitchen&#10;&#10;AI-generated content may be incorrect.">
            <a:extLst>
              <a:ext uri="{FF2B5EF4-FFF2-40B4-BE49-F238E27FC236}">
                <a16:creationId xmlns:a16="http://schemas.microsoft.com/office/drawing/2014/main" id="{D4F2CFB7-DBDE-731C-DD03-8552E3C78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35" y="1683868"/>
            <a:ext cx="2716389" cy="3654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6287B0AF-0D36-6C73-C2D7-93B644B76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63" y="6201964"/>
            <a:ext cx="3434906" cy="5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4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BFBFBF"/>
      </a:lt2>
      <a:accent1>
        <a:srgbClr val="D94436"/>
      </a:accent1>
      <a:accent2>
        <a:srgbClr val="F28D35"/>
      </a:accent2>
      <a:accent3>
        <a:srgbClr val="518EA6"/>
      </a:accent3>
      <a:accent4>
        <a:srgbClr val="F28D35"/>
      </a:accent4>
      <a:accent5>
        <a:srgbClr val="DA5644"/>
      </a:accent5>
      <a:accent6>
        <a:srgbClr val="EAC3B0"/>
      </a:accent6>
      <a:hlink>
        <a:srgbClr val="E17E6A"/>
      </a:hlink>
      <a:folHlink>
        <a:srgbClr val="583F5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Equipment Board Number Placement Guidelines</vt:lpstr>
      <vt:lpstr>Brief Description </vt:lpstr>
      <vt:lpstr>What is a Board Number</vt:lpstr>
      <vt:lpstr>Directions </vt:lpstr>
      <vt:lpstr>Ranges/Induction Ranges</vt:lpstr>
      <vt:lpstr>Hot Food Cabinets</vt:lpstr>
      <vt:lpstr>Combi Ovens</vt:lpstr>
      <vt:lpstr>Trolleys</vt:lpstr>
      <vt:lpstr>Convection Ovens</vt:lpstr>
      <vt:lpstr>Share Cart</vt:lpstr>
      <vt:lpstr>Freezers &amp; Refrigerators </vt:lpstr>
      <vt:lpstr>Cold Merchandiser </vt:lpstr>
      <vt:lpstr>Harvest Stand</vt:lpstr>
      <vt:lpstr>Campus Cruiser</vt:lpstr>
      <vt:lpstr>Salad Bar</vt:lpstr>
      <vt:lpstr>Hot Merchandiser</vt:lpstr>
      <vt:lpstr>Mixers</vt:lpstr>
      <vt:lpstr>Vollrath Food Processor </vt:lpstr>
      <vt:lpstr>Food Sectionizer </vt:lpstr>
      <vt:lpstr>Knife Sharpener </vt:lpstr>
      <vt:lpstr>Immersion Blenders</vt:lpstr>
      <vt:lpstr>AccuTemp Steamer</vt:lpstr>
      <vt:lpstr>Steamers</vt:lpstr>
      <vt:lpstr>Bun Pan Racks – Full Size and Enclosed</vt:lpstr>
      <vt:lpstr>Fetco Coffee Maker</vt:lpstr>
      <vt:lpstr>Prep Table</vt:lpstr>
      <vt:lpstr>Faculty Lounge Reach-In Refrigerator</vt:lpstr>
      <vt:lpstr>Cashier &amp; Utility Tables</vt:lpstr>
      <vt:lpstr>Beverage Cooler</vt:lpstr>
      <vt:lpstr>Conveyor Oven </vt:lpstr>
      <vt:lpstr>Tilt Skillet</vt:lpstr>
      <vt:lpstr>Kettle </vt:lpstr>
      <vt:lpstr>Buffalo Chopper</vt:lpstr>
      <vt:lpstr>Food Slicer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HERNANDEZ, JORGE</dc:creator>
  <cp:revision>222</cp:revision>
  <dcterms:created xsi:type="dcterms:W3CDTF">2025-04-10T20:24:17Z</dcterms:created>
  <dcterms:modified xsi:type="dcterms:W3CDTF">2025-04-17T16:21:24Z</dcterms:modified>
</cp:coreProperties>
</file>